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780" r:id="rId3"/>
    <p:sldMasterId id="2147483704" r:id="rId4"/>
    <p:sldMasterId id="2147483805" r:id="rId5"/>
    <p:sldMasterId id="2147483714" r:id="rId6"/>
    <p:sldMasterId id="2147483837" r:id="rId7"/>
  </p:sldMasterIdLst>
  <p:notesMasterIdLst>
    <p:notesMasterId r:id="rId29"/>
  </p:notesMasterIdLst>
  <p:sldIdLst>
    <p:sldId id="300" r:id="rId8"/>
    <p:sldId id="582" r:id="rId9"/>
    <p:sldId id="594" r:id="rId10"/>
    <p:sldId id="293" r:id="rId11"/>
    <p:sldId id="294" r:id="rId12"/>
    <p:sldId id="297" r:id="rId13"/>
    <p:sldId id="299" r:id="rId14"/>
    <p:sldId id="303" r:id="rId15"/>
    <p:sldId id="307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20" r:id="rId27"/>
    <p:sldId id="32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Knicker" initials="smk" lastIdx="2" clrIdx="0">
    <p:extLst>
      <p:ext uri="{19B8F6BF-5375-455C-9EA6-DF929625EA0E}">
        <p15:presenceInfo xmlns:p15="http://schemas.microsoft.com/office/powerpoint/2012/main" userId="Susan Knic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ED48"/>
    <a:srgbClr val="1CFEFC"/>
    <a:srgbClr val="FF0024"/>
    <a:srgbClr val="323E6B"/>
    <a:srgbClr val="13163F"/>
    <a:srgbClr val="CFD5EA"/>
    <a:srgbClr val="E9EBF5"/>
    <a:srgbClr val="E5F5FF"/>
    <a:srgbClr val="C5C5C5"/>
    <a:srgbClr val="E95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30" autoAdjust="0"/>
    <p:restoredTop sz="96679"/>
  </p:normalViewPr>
  <p:slideViewPr>
    <p:cSldViewPr snapToGrid="0">
      <p:cViewPr varScale="1">
        <p:scale>
          <a:sx n="116" d="100"/>
          <a:sy n="116" d="100"/>
        </p:scale>
        <p:origin x="192" y="6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8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Attack</a:t>
            </a:r>
            <a:r>
              <a:rPr lang="en-US" baseline="0"/>
              <a:t> Volume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Attacks</c:v>
                </c:pt>
              </c:strCache>
            </c:strRef>
          </c:tx>
          <c:spPr>
            <a:gradFill>
              <a:gsLst>
                <a:gs pos="0">
                  <a:srgbClr val="E95740"/>
                </a:gs>
                <a:gs pos="100000">
                  <a:srgbClr val="EE3F43"/>
                </a:gs>
              </a:gsLst>
              <a:lin ang="10800000" scaled="0"/>
            </a:gradFill>
            <a:ln w="9525" cap="flat" cmpd="sng">
              <a:solidFill>
                <a:srgbClr val="FF0024"/>
              </a:solidFill>
            </a:ln>
            <a:effectLst/>
          </c:spPr>
          <c:invertIfNegative val="0"/>
          <c:val>
            <c:numRef>
              <c:f>Sheet1!$B$2:$B$9</c:f>
              <c:numCache>
                <c:formatCode>General</c:formatCode>
                <c:ptCount val="8"/>
                <c:pt idx="0">
                  <c:v>20</c:v>
                </c:pt>
                <c:pt idx="1">
                  <c:v>70</c:v>
                </c:pt>
                <c:pt idx="2">
                  <c:v>30</c:v>
                </c:pt>
                <c:pt idx="3">
                  <c:v>50</c:v>
                </c:pt>
                <c:pt idx="4">
                  <c:v>20</c:v>
                </c:pt>
                <c:pt idx="5">
                  <c:v>30</c:v>
                </c:pt>
                <c:pt idx="6">
                  <c:v>20</c:v>
                </c:pt>
                <c:pt idx="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5-444B-A6DD-D3F742887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27"/>
        <c:axId val="317801103"/>
        <c:axId val="317861343"/>
      </c:barChart>
      <c:catAx>
        <c:axId val="317801103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itchFamily="2" charset="77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solidFill>
            <a:schemeClr val="bg1"/>
          </a:solidFill>
          <a:ln w="47625" cap="flat" cmpd="sng" algn="ctr">
            <a:solidFill>
              <a:srgbClr val="FF0024"/>
            </a:solidFill>
            <a:round/>
          </a:ln>
          <a:effectLst/>
        </c:spPr>
        <c:txPr>
          <a:bodyPr rot="0" spcFirstLastPara="1" vertOverflow="ellipsis" wrap="square" anchor="t" anchorCtr="1"/>
          <a:lstStyle/>
          <a:p>
            <a:pPr>
              <a:defRPr sz="1200" b="1" i="0" u="none" strike="noStrike" kern="1200" baseline="0">
                <a:solidFill>
                  <a:srgbClr val="E95740"/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317861343"/>
        <c:crosses val="autoZero"/>
        <c:auto val="1"/>
        <c:lblAlgn val="ctr"/>
        <c:lblOffset val="100"/>
        <c:noMultiLvlLbl val="0"/>
      </c:catAx>
      <c:valAx>
        <c:axId val="317861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6D7E1"/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itchFamily="2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47625">
            <a:solidFill>
              <a:srgbClr val="13163F"/>
            </a:solidFill>
            <a:prstDash val="solid"/>
            <a:round/>
            <a:headEnd type="non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13163F"/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317801103"/>
        <c:crosses val="autoZero"/>
        <c:crossBetween val="between"/>
      </c:valAx>
      <c:spPr>
        <a:noFill/>
        <a:ln>
          <a:noFill/>
        </a:ln>
        <a:effectLst>
          <a:softEdge rad="0"/>
        </a:effectLst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15029-7A86-476F-917A-0D0DEA6B5CB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9CDFA-40B9-4C62-95E6-630612DAC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2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Beyond Traditional Risk Rankings. Next Gen Risk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9CDFA-40B9-4C62-95E6-630612DAC80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70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on policy enforcement across hybrid environments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9CDFA-40B9-4C62-95E6-630612DAC8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23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Protects identities and access by detecting threats and enforcing security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9CDFA-40B9-4C62-95E6-630612DAC8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95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Zero trust is not just about protecting identities also about ensuring rapid recovery if identities or credentials are compromised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9CDFA-40B9-4C62-95E6-630612DAC8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51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9CDFA-40B9-4C62-95E6-630612DAC8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18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Risk is not static but can run this anytime but back to fuzzy logic and topic here is it really </a:t>
            </a:r>
            <a:r>
              <a:rPr lang="en-US" dirty="0" err="1"/>
              <a:t>relect</a:t>
            </a:r>
            <a:r>
              <a:rPr lang="en-US" dirty="0"/>
              <a:t> what is happening now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9CDFA-40B9-4C62-95E6-630612DAC8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42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IAM gaps emerge when systems can’t incorporate dynamic signals into access decisions</a:t>
            </a:r>
          </a:p>
          <a:p>
            <a:r>
              <a:rPr lang="en-US" dirty="0"/>
              <a:t>Map access failures such as excessive privilege turns into identity related breaches</a:t>
            </a:r>
          </a:p>
          <a:p>
            <a:r>
              <a:rPr lang="en-US" dirty="0"/>
              <a:t>Model relationships between identities, groups, and entitlements, useful for toxic combinations and lateral movement detections</a:t>
            </a:r>
          </a:p>
          <a:p>
            <a:r>
              <a:rPr lang="en-US" dirty="0"/>
              <a:t>Predict attacker strategies like privilege escalation or service account abuse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9CDFA-40B9-4C62-95E6-630612DAC8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60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https://</a:t>
            </a:r>
            <a:r>
              <a:rPr lang="en-US" dirty="0" err="1"/>
              <a:t>medium.com</a:t>
            </a:r>
            <a:r>
              <a:rPr lang="en-US" dirty="0"/>
              <a:t>/@</a:t>
            </a:r>
            <a:r>
              <a:rPr lang="en-US" dirty="0" err="1"/>
              <a:t>kaushikvikas</a:t>
            </a:r>
            <a:r>
              <a:rPr lang="en-US" dirty="0"/>
              <a:t>/amazon-bedrock-vs-8a58059026da</a:t>
            </a:r>
          </a:p>
          <a:p>
            <a:r>
              <a:rPr lang="en-US" dirty="0"/>
              <a:t>Similar concepts with different platforms details today on Azure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9CDFA-40B9-4C62-95E6-630612DAC80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C4380-9BF6-C108-881A-D48B38488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ECD888-745A-1D94-72BC-7529C2D4C6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E7561-B91E-898C-AA03-A3B86DF04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Background services are the foundation layer, azure agents are the data collectors and fuzzy logic is the decision layer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EF52C-CAF9-EBA7-D904-93B561D87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9CDFA-40B9-4C62-95E6-630612DAC80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8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Visualization into identity signals and user activity turning raw logs into context for smarter access decisions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9CDFA-40B9-4C62-95E6-630612DAC8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0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Azure Logic Apps automate IAM workflows like provisioning, approvals and access reviews for consistent governance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9CDFA-40B9-4C62-95E6-630612DAC8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63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Extends IAM governance and access policies to servers, apps and resources outside of Azure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9CDFA-40B9-4C62-95E6-630612DAC8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81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 bridges IAM and DevOps by extended Azure policies, RBAC &amp; </a:t>
            </a:r>
            <a:r>
              <a:rPr lang="en-US" dirty="0" err="1"/>
              <a:t>GitOpp</a:t>
            </a:r>
            <a:r>
              <a:rPr lang="en-US" dirty="0"/>
              <a:t> workflows across hybrid environments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9CDFA-40B9-4C62-95E6-630612DAC8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64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Entra ID Sync has come a long way not just syncing on prem to cloud but lifecycle workflows, access governance and identity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9CDFA-40B9-4C62-95E6-630612DAC8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69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Cloud native security monitoring and insights by analyzing signals from and across IAM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9CDFA-40B9-4C62-95E6-630612DAC8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0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EE3044-65DA-2447-AD6F-EA80934B06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657" y="1883031"/>
            <a:ext cx="5707531" cy="8126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EBE3408-0C30-374E-8236-A8A532818C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2341" y="4206227"/>
            <a:ext cx="9308037" cy="503559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B3EEB49-2383-9A4D-88C6-60BB3ECD92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1800" y="4860403"/>
            <a:ext cx="9309100" cy="513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4B647B-9977-D94E-957B-63042962F0AB}"/>
              </a:ext>
            </a:extLst>
          </p:cNvPr>
          <p:cNvSpPr/>
          <p:nvPr userDrawn="1"/>
        </p:nvSpPr>
        <p:spPr>
          <a:xfrm rot="16200000">
            <a:off x="1109605" y="4622693"/>
            <a:ext cx="718442" cy="60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3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4695463-C75B-BD47-8CBC-382BE995F8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939" y="1284789"/>
            <a:ext cx="11338560" cy="48646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400" dirty="0">
              <a:solidFill>
                <a:srgbClr val="111640"/>
              </a:solidFill>
              <a:latin typeface="Montserrat" panose="00000500000000000000" pitchFamily="2" charset="0"/>
            </a:endParaRPr>
          </a:p>
          <a:p>
            <a:pPr lvl="0"/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B7ECB8E-8AB4-654A-BCC5-FFD5CD35BD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11332345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A0A0C3-2D9B-4049-8F93-A64BC510550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8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77A3DEA-D8B5-F048-AC62-C207F98F1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0939" y="1284789"/>
            <a:ext cx="11338561" cy="48646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99E0E25-785E-1041-9EB3-9E545B334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11332345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C047659-8C80-9744-B424-1553F8B4AF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20040" y="6364224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67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E7D63A7-E92C-4B4A-8EC7-265CAAF711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939" y="1284789"/>
            <a:ext cx="11338561" cy="48646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lvl="0"/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48562DB-5E82-E441-8659-26DAD5016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11332345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9E4540A-CB48-5F44-A01C-B3E159EBCD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59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B47BD3-4C9B-E440-99DD-3D3BAE68FF7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0940" y="1706138"/>
            <a:ext cx="11338559" cy="44432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 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 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 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 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 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rgbClr val="111640"/>
              </a:solidFill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rgbClr val="111640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3C4739-BE10-1A41-B07F-0C2B6F005F7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7595" y="1284789"/>
            <a:ext cx="11331902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F1CD5DE-DF01-364C-A858-74B22963DB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0040" y="6364224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35BFD3F-A8D1-1F4D-9D08-0B1F65D0C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11332345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08073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E881E1AD-71B5-4846-BA8A-80D92052D9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0940" y="1674429"/>
            <a:ext cx="5546113" cy="44824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 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 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2D112BA6-2E08-3246-BE98-F274A6B5114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7594" y="1284789"/>
            <a:ext cx="5542857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0621EC7-89A6-F748-A082-901182C568E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19986" y="1674428"/>
            <a:ext cx="5546113" cy="44824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 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 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</a:t>
            </a:r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94AB0A5E-C90E-F341-ABA0-CD75E167824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26640" y="1284789"/>
            <a:ext cx="5542857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DBFFD51-73AD-2741-A04F-D1692F8D4B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FE04A81-B173-434E-8BB1-B9F80B400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11332345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96589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359F3545-1E69-B348-8C05-5FE7220C353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0941" y="1674428"/>
            <a:ext cx="3594650" cy="44824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A779AD32-2A81-ED48-8FDB-0F16FDC0161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7595" y="1284789"/>
            <a:ext cx="3592539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3C8BB3D0-7EDB-D841-99BC-6424B2E5D13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03949" y="1674428"/>
            <a:ext cx="3594650" cy="44824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7798CC79-2423-E844-B88C-32597791F43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0603" y="1284789"/>
            <a:ext cx="3592539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35838562-980A-554B-A36F-5AA14BB4662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70304" y="1674428"/>
            <a:ext cx="3594650" cy="44824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689824D8-EC46-B841-93F8-203075E42DF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76958" y="1284789"/>
            <a:ext cx="3592539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F160130-BC1A-0B45-8603-A64E78F44A4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0FE5E20-B132-5F49-88A5-A3B1F8BA5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11332345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80339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4970085F-63CB-A74C-AE3B-C4BC429F18F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0940" y="1674428"/>
            <a:ext cx="2669645" cy="44824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rgbClr val="111640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D575216B-CA42-6F41-A67E-4F7C44FE957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7595" y="1284789"/>
            <a:ext cx="2668077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24983178-2BCB-9E4B-A6EE-BA1D61602C5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30465" y="1674428"/>
            <a:ext cx="2669645" cy="44824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rgbClr val="111640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B3D4C491-EAB9-B24A-A469-357284AE02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37120" y="1284789"/>
            <a:ext cx="2668077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173F4153-DA86-1F48-937B-1E02DC30C6D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2615" y="1674428"/>
            <a:ext cx="2669645" cy="44824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rgbClr val="111640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Content Placeholder 13">
            <a:extLst>
              <a:ext uri="{FF2B5EF4-FFF2-40B4-BE49-F238E27FC236}">
                <a16:creationId xmlns:a16="http://schemas.microsoft.com/office/drawing/2014/main" id="{15051916-C2F6-594C-BE21-7604F347BC2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19270" y="1284789"/>
            <a:ext cx="2668077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C803A555-09D8-EA4D-B077-6E103F72195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9852" y="1674428"/>
            <a:ext cx="2669645" cy="44824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rgbClr val="111640"/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Content Placeholder 13">
            <a:extLst>
              <a:ext uri="{FF2B5EF4-FFF2-40B4-BE49-F238E27FC236}">
                <a16:creationId xmlns:a16="http://schemas.microsoft.com/office/drawing/2014/main" id="{22A3ADE3-605E-2744-BDE1-ACDFD029D08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099852" y="1284789"/>
            <a:ext cx="2668077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B297AA47-D5C8-774B-818D-65E9F1189C3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B248F8BA-A1DA-6644-AEAC-D83669EFD5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11332345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66214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B47BD3-4C9B-E440-99DD-3D3BAE68FF7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0940" y="2564221"/>
            <a:ext cx="11338559" cy="358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 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 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 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 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3C4739-BE10-1A41-B07F-0C2B6F005F7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7595" y="2174581"/>
            <a:ext cx="11331902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A95C49F-06A6-2B4A-AD4D-44EF43C0B5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595" y="1284789"/>
            <a:ext cx="11331903" cy="78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13163F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59B6976-8E15-0F48-9319-97D7BD5A83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C8CA640-8931-D548-A6EF-42BC71B98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11332345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68665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B47BD3-4C9B-E440-99DD-3D3BAE68FF7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0940" y="2564221"/>
            <a:ext cx="5546113" cy="358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3C4739-BE10-1A41-B07F-0C2B6F005F7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7594" y="2174581"/>
            <a:ext cx="5542857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A95C49F-06A6-2B4A-AD4D-44EF43C0B5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595" y="1284789"/>
            <a:ext cx="11331903" cy="78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13163F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 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9536BAB9-5705-FD4E-A7AF-52A8E2F8CE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986" y="2564221"/>
            <a:ext cx="5546113" cy="358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1AD45F8C-2909-0E42-8F70-1388DB12CB1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26640" y="2174581"/>
            <a:ext cx="5542857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214A0AD1-D1EF-B742-BF5E-9EC45C71FB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5B3D7AD-08F4-0047-80DB-BB7C2584C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11332345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50446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B47BD3-4C9B-E440-99DD-3D3BAE68FF7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0941" y="2564221"/>
            <a:ext cx="3594650" cy="358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3C4739-BE10-1A41-B07F-0C2B6F005F7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7595" y="2174581"/>
            <a:ext cx="3592539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A95C49F-06A6-2B4A-AD4D-44EF43C0B5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595" y="1284789"/>
            <a:ext cx="11331903" cy="78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13163F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 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9536BAB9-5705-FD4E-A7AF-52A8E2F8CE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03949" y="2564221"/>
            <a:ext cx="3594650" cy="358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1AD45F8C-2909-0E42-8F70-1388DB12CB1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10603" y="2174581"/>
            <a:ext cx="3592539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745BA81F-CC8C-DE46-A757-35B50042057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70304" y="2564221"/>
            <a:ext cx="3594650" cy="358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745D5C7B-DF79-BF4A-8894-996C492D4D5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76958" y="2174581"/>
            <a:ext cx="3592539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99275A5-3312-2B4E-BE86-BF96B4F5D8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08C54D1A-CE1C-1847-AFE3-FF851B64D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11332345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5355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07EAE-6BD6-D24E-AFC3-5ACCB580C6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2760" y="5951350"/>
            <a:ext cx="582425" cy="6473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AF92E-ACA6-D44C-992B-81F274BE9C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865" y="920642"/>
            <a:ext cx="6701359" cy="945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="1" i="0" spc="30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227300-56C1-D145-9AD7-3A47D7E182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865" y="2504512"/>
            <a:ext cx="6701359" cy="2467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>
              <a:lnSpc>
                <a:spcPts val="175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Montserrat SemiBold" panose="00000700000000000000" pitchFamily="2" charset="0"/>
              </a:rPr>
              <a:t>Please stay in touch,</a:t>
            </a:r>
          </a:p>
          <a:p>
            <a:pPr>
              <a:lnSpc>
                <a:spcPts val="1750"/>
              </a:lnSpc>
              <a:spcAft>
                <a:spcPts val="600"/>
              </a:spcAft>
            </a:pPr>
            <a:r>
              <a:rPr lang="en-US" dirty="0">
                <a:solidFill>
                  <a:srgbClr val="FA3A3F"/>
                </a:solidFill>
                <a:latin typeface="Montserrat Black" panose="00000A00000000000000" pitchFamily="2" charset="0"/>
              </a:rPr>
              <a:t>First Last</a:t>
            </a:r>
          </a:p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latin typeface="Montserrat SemiBold" panose="00000700000000000000" pitchFamily="2" charset="0"/>
              </a:rPr>
              <a:t>877-811-5040</a:t>
            </a:r>
          </a:p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en-US" sz="18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email@redlegg.com</a:t>
            </a:r>
            <a:endParaRPr lang="en-US" sz="18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76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B47BD3-4C9B-E440-99DD-3D3BAE68FF7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0940" y="2564221"/>
            <a:ext cx="2669645" cy="358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3C4739-BE10-1A41-B07F-0C2B6F005F7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7595" y="2174581"/>
            <a:ext cx="2668077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A95C49F-06A6-2B4A-AD4D-44EF43C0B5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595" y="1284789"/>
            <a:ext cx="11331903" cy="78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13163F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 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9536BAB9-5705-FD4E-A7AF-52A8E2F8CE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30465" y="2564221"/>
            <a:ext cx="2669645" cy="358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1AD45F8C-2909-0E42-8F70-1388DB12CB1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37120" y="2174581"/>
            <a:ext cx="2668077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745BA81F-CC8C-DE46-A757-35B50042057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12615" y="2564221"/>
            <a:ext cx="2669645" cy="358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745D5C7B-DF79-BF4A-8894-996C492D4D5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9270" y="2174581"/>
            <a:ext cx="2668077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CC3CE3B-E793-5A4B-B921-AF7CC663311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99852" y="2564221"/>
            <a:ext cx="2669645" cy="358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1C86DBD7-8D48-5F4F-82D6-1DAF59ADD8A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9852" y="2174581"/>
            <a:ext cx="2668077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6C41DBF5-60A2-154F-B11A-3750EBAE6EF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097CEE64-E7AE-0546-A662-0AE487D70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11332345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57938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ACE87F5F-4757-804B-935C-D9DAA6339CF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0939" y="1284789"/>
            <a:ext cx="11338560" cy="48646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130" baseline="0"/>
            </a:lvl1pPr>
            <a:lvl2pPr marL="628650" indent="-171450">
              <a:lnSpc>
                <a:spcPts val="1750"/>
              </a:lnSpc>
              <a:buFont typeface="Arial" panose="020B0604020202020204" pitchFamily="34" charset="0"/>
              <a:buChar char="•"/>
              <a:defRPr/>
            </a:lvl2pPr>
          </a:lstStyle>
          <a:p>
            <a:pPr>
              <a:lnSpc>
                <a:spcPts val="1750"/>
              </a:lnSpc>
              <a:spcAft>
                <a:spcPts val="600"/>
              </a:spcAft>
            </a:pPr>
            <a:r>
              <a:rPr lang="en-US" sz="1600" b="1" i="0" spc="170" dirty="0">
                <a:solidFill>
                  <a:srgbClr val="FA3A3F"/>
                </a:solidFill>
                <a:latin typeface="Montserrat" pitchFamily="2" charset="77"/>
              </a:rPr>
              <a:t>OUT OF THE BOX</a:t>
            </a:r>
            <a:endParaRPr lang="en-US" sz="1600" b="1" i="0" dirty="0">
              <a:solidFill>
                <a:srgbClr val="111640"/>
              </a:solidFill>
              <a:latin typeface="Montserrat" pitchFamily="2" charset="77"/>
            </a:endParaRPr>
          </a:p>
          <a:p>
            <a:pPr marL="628650" lvl="1" indent="-171450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11640"/>
                </a:solidFill>
                <a:latin typeface="Montserrat" pitchFamily="2" charset="77"/>
              </a:rPr>
              <a:t>We deliver general threat intel feeds that cover all industries and verticals</a:t>
            </a:r>
          </a:p>
          <a:p>
            <a:pPr marL="628650" lvl="1" indent="-171450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11640"/>
                </a:solidFill>
                <a:latin typeface="Montserrat" pitchFamily="2" charset="77"/>
              </a:rPr>
              <a:t>We tune open Source Threat Intel native in LogRhythm – 6 Plus feeds</a:t>
            </a:r>
          </a:p>
          <a:p>
            <a:pPr marL="457200" lvl="1" indent="0">
              <a:lnSpc>
                <a:spcPts val="1750"/>
              </a:lnSpc>
              <a:buFont typeface="Arial" panose="020B0604020202020204" pitchFamily="34" charset="0"/>
              <a:buNone/>
            </a:pPr>
            <a:endParaRPr lang="en-US" sz="1600" b="0" i="0" dirty="0">
              <a:solidFill>
                <a:srgbClr val="111640"/>
              </a:solidFill>
              <a:latin typeface="Montserrat" pitchFamily="2" charset="77"/>
            </a:endParaRPr>
          </a:p>
          <a:p>
            <a:pPr>
              <a:lnSpc>
                <a:spcPts val="1750"/>
              </a:lnSpc>
            </a:pPr>
            <a:r>
              <a:rPr lang="en-US" sz="1600" b="1" i="0" spc="170" dirty="0">
                <a:solidFill>
                  <a:srgbClr val="FA3A3F"/>
                </a:solidFill>
                <a:latin typeface="Montserrat" pitchFamily="2" charset="77"/>
              </a:rPr>
              <a:t>OPTIONAL: THREAT INTEL PLATFORM</a:t>
            </a:r>
          </a:p>
          <a:p>
            <a:pPr marL="628650" lvl="1" indent="-171450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11640"/>
                </a:solidFill>
                <a:latin typeface="Montserrat" pitchFamily="2" charset="77"/>
              </a:rPr>
              <a:t>120 Plus open source feeds</a:t>
            </a:r>
          </a:p>
          <a:p>
            <a:pPr marL="628650" lvl="1" indent="-171450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11640"/>
                </a:solidFill>
                <a:latin typeface="Montserrat" pitchFamily="2" charset="77"/>
              </a:rPr>
              <a:t>Integration with SIEM, End Point, UTM, IPS, etc.</a:t>
            </a:r>
          </a:p>
          <a:p>
            <a:pPr marL="628650" lvl="1" indent="-171450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11640"/>
                </a:solidFill>
                <a:latin typeface="Montserrat" pitchFamily="2" charset="77"/>
              </a:rPr>
              <a:t>De-duplicating Data Across Multiple Feeds</a:t>
            </a:r>
          </a:p>
          <a:p>
            <a:pPr marL="628650" lvl="1" indent="-171450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11640"/>
                </a:solidFill>
                <a:latin typeface="Montserrat" pitchFamily="2" charset="77"/>
              </a:rPr>
              <a:t>Validate Data and Remove False Positives via machine learning algorithms</a:t>
            </a:r>
          </a:p>
          <a:p>
            <a:pPr marL="628650" lvl="1" indent="-171450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11640"/>
                </a:solidFill>
                <a:latin typeface="Montserrat" pitchFamily="2" charset="77"/>
              </a:rPr>
              <a:t>Enrich Data with TTP Descriptions, Threat Actors, Passive DNS, WHOIS and other various information to provide additional context</a:t>
            </a:r>
          </a:p>
          <a:p>
            <a:pPr marL="628650" lvl="1" indent="-171450">
              <a:lnSpc>
                <a:spcPts val="175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11640"/>
              </a:solidFill>
              <a:latin typeface="Montserrat SemiBold" panose="00000700000000000000" pitchFamily="2" charset="0"/>
            </a:endParaRPr>
          </a:p>
          <a:p>
            <a:endParaRPr lang="en-US" sz="1600" dirty="0">
              <a:latin typeface="Montserrat" pitchFamily="2" charset="77"/>
            </a:endParaRPr>
          </a:p>
          <a:p>
            <a:pPr lvl="0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92AB02-EB1E-5D44-B417-AEB2FE3DEE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6613BEC-9A32-194F-AB5E-18CBA49C3A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11332345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91989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9B78D-8D6E-DB47-AA54-529654378C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50425" y="409188"/>
            <a:ext cx="2211388" cy="649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i="0">
                <a:solidFill>
                  <a:srgbClr val="1CFCFC"/>
                </a:solidFill>
                <a:latin typeface="Montserrat Black" pitchFamily="2" charset="77"/>
              </a:defRPr>
            </a:lvl1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C42D0-89A0-644C-A03B-51E349547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50425" y="1284788"/>
            <a:ext cx="2211388" cy="486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Integer lacinia.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9252179-197A-674B-A029-547D6749CC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153" y="1284789"/>
            <a:ext cx="8643766" cy="486094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tserrat" pitchFamily="2" charset="77"/>
              </a:defRPr>
            </a:lvl1pPr>
            <a:lvl2pPr>
              <a:defRPr sz="1800">
                <a:latin typeface="Montserrat" pitchFamily="2" charset="77"/>
              </a:defRPr>
            </a:lvl2pPr>
            <a:lvl3pPr>
              <a:defRPr sz="1600">
                <a:latin typeface="Montserrat" pitchFamily="2" charset="77"/>
              </a:defRPr>
            </a:lvl3pPr>
            <a:lvl4pPr>
              <a:defRPr sz="1400">
                <a:latin typeface="Montserrat" pitchFamily="2" charset="77"/>
              </a:defRPr>
            </a:lvl4pPr>
            <a:lvl5pPr>
              <a:defRPr sz="140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AB3983A-02A3-7347-BC8F-15D2F1094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64376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29415B6-5062-8443-A332-D06618DBF8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0040" y="6364224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08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2353955-E91D-924E-80AC-A231098132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939" y="1284789"/>
            <a:ext cx="8649981" cy="48646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2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400" dirty="0">
              <a:solidFill>
                <a:srgbClr val="111640"/>
              </a:solidFill>
              <a:latin typeface="Montserrat" panose="00000500000000000000" pitchFamily="2" charset="0"/>
            </a:endParaRPr>
          </a:p>
          <a:p>
            <a:pPr lvl="0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35F100-A28E-0540-BCB3-A0223064CB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50425" y="409188"/>
            <a:ext cx="2211388" cy="649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i="0">
                <a:solidFill>
                  <a:srgbClr val="1CFCFC"/>
                </a:solidFill>
                <a:latin typeface="Montserrat Black" pitchFamily="2" charset="77"/>
              </a:defRPr>
            </a:lvl1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723686A-2F43-D54F-BC14-78DBB3602E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50425" y="1284788"/>
            <a:ext cx="2211388" cy="486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Integer lacinia.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5FB53E4-CB22-D342-8F7D-A16F97A929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20040" y="6364224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789925B-6A11-4C42-9C94-6ABB9DFFC5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64376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73138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E15CCBF-EB67-E04A-B9ED-4750924FD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939" y="1284789"/>
            <a:ext cx="8649981" cy="48646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2B413F-7E89-AD43-9D3C-C64980E5E5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50425" y="409188"/>
            <a:ext cx="2211388" cy="649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i="0">
                <a:solidFill>
                  <a:srgbClr val="1CFCFC"/>
                </a:solidFill>
                <a:latin typeface="Montserrat Black" pitchFamily="2" charset="77"/>
              </a:defRPr>
            </a:lvl1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F6720D2-2001-844B-81D1-99A7799BA2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50425" y="1284788"/>
            <a:ext cx="2211388" cy="486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Integer lacinia.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4EFA28E-A75A-434E-A34A-F0FC71AAF6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EEF340F-633B-BC46-9B9C-7220032CD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64376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62988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7E2A8A5-4CA8-AE4E-9980-796D380187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939" y="1284789"/>
            <a:ext cx="8649981" cy="48646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lvl="0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1CBEA9D-29B2-D049-B74C-09AD0A549D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50425" y="409188"/>
            <a:ext cx="2211388" cy="649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i="0">
                <a:solidFill>
                  <a:srgbClr val="1CFCFC"/>
                </a:solidFill>
                <a:latin typeface="Montserrat Black" pitchFamily="2" charset="77"/>
              </a:defRPr>
            </a:lvl1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7B751F3-5DE7-034D-9C9C-626533BD33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50425" y="1284788"/>
            <a:ext cx="2211388" cy="486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Integer lacinia.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0F55F98-5357-9348-92D4-4ED1B195FC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4E08ECB-C77F-B848-8334-864598E5B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64376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01499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8F7DFE51-CECE-E741-B8BB-8CD65076F1F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0941" y="2564221"/>
            <a:ext cx="8649980" cy="358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E48B2876-57C0-5F4A-ABAC-68999ADA6FE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7595" y="2174581"/>
            <a:ext cx="8644901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568733A1-ED06-5F41-9550-C20275AFE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596" y="1284789"/>
            <a:ext cx="8644902" cy="78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13163F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acinia</a:t>
            </a:r>
            <a:r>
              <a:rPr lang="en-US" dirty="0"/>
              <a:t>.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F7D71EC-6613-BB42-A5E9-A6DC371DE0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0425" y="409188"/>
            <a:ext cx="2211388" cy="649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i="0">
                <a:solidFill>
                  <a:srgbClr val="1CFCFC"/>
                </a:solidFill>
                <a:latin typeface="Montserrat Black" pitchFamily="2" charset="77"/>
              </a:defRPr>
            </a:lvl1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45C6651-ADBC-1145-85D8-5630787DC2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0425" y="1284788"/>
            <a:ext cx="2211388" cy="486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Integer lacinia.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D756-B903-224D-9694-95F9418E12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6D111FD-214C-EC4B-977C-BA99EA051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64376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76091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34BB977-BD05-474D-8680-D0CE2ED6F6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152" y="2564221"/>
            <a:ext cx="4170473" cy="358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0934BFEA-5180-E147-856A-98AE3DAC3D4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3469" y="2174581"/>
            <a:ext cx="4168025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DB5154EC-89B4-7E49-8461-EAE1378B1D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595" y="1284789"/>
            <a:ext cx="8643325" cy="78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13163F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lacinia. 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6D667FAC-661A-754E-8F84-81B0825093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906578" y="2564221"/>
            <a:ext cx="4170473" cy="358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3D42B147-307D-914C-9EE2-6800BAF4300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12895" y="2174581"/>
            <a:ext cx="4168025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0165183-578C-7845-AD54-2F665BDBB1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50425" y="409188"/>
            <a:ext cx="2211388" cy="649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i="0">
                <a:solidFill>
                  <a:srgbClr val="1CFCFC"/>
                </a:solidFill>
                <a:latin typeface="Montserrat Black" pitchFamily="2" charset="77"/>
              </a:defRPr>
            </a:lvl1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F55C21A-FE3A-F642-9AFA-D2081D26BD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50425" y="1284788"/>
            <a:ext cx="2211388" cy="486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Integer lacinia.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0BA13B14-22B6-FF4F-9563-04214B2A9E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20040" y="6355080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8F14DE3-EEB5-2641-9A69-A2BD87C06F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64376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91407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DB5154EC-89B4-7E49-8461-EAE1378B1D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595" y="1284789"/>
            <a:ext cx="8643325" cy="78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13163F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lacinia.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697C915-0CBF-EC49-95F0-2C537722B39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0941" y="2564221"/>
            <a:ext cx="2656643" cy="358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DD262DBE-AF91-9D41-BD2E-35F158133A7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7595" y="2174581"/>
            <a:ext cx="2655083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9850D28-E21A-B944-B7B3-D1B3CCEE46B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1735" y="2564221"/>
            <a:ext cx="2656643" cy="358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B933A95F-B8DD-CB44-9C01-DA1036FFAA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8389" y="2174581"/>
            <a:ext cx="2655083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F50298C9-4A18-2040-A955-574755A3B29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19183" y="2564221"/>
            <a:ext cx="2656643" cy="358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4E1BDEF9-4A02-3849-A059-CA20CD1DEF8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25837" y="2174581"/>
            <a:ext cx="2655083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B93A165-05C6-7A4A-A422-60D39C591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50425" y="409188"/>
            <a:ext cx="2211388" cy="649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i="0">
                <a:solidFill>
                  <a:srgbClr val="1CFCFC"/>
                </a:solidFill>
                <a:latin typeface="Montserrat Black" pitchFamily="2" charset="77"/>
              </a:defRPr>
            </a:lvl1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5B7C4F8F-782A-2E43-A082-1CED881766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50425" y="1284788"/>
            <a:ext cx="2211388" cy="486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Integer lacinia.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544192A5-EF21-4244-990C-FB63B2996A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B82A2B2-E99E-7D42-86D0-CA9FB7A7E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64376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66907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3BD6C15E-E382-F646-8C8E-1ED815086E3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0941" y="2564221"/>
            <a:ext cx="2003502" cy="358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4F167751-42C1-524D-8DF8-F4F5E82253E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7596" y="2174581"/>
            <a:ext cx="2002325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A6CA6C28-9EF6-D14A-B7CF-4B2E9260EBA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42875" y="2564221"/>
            <a:ext cx="2003502" cy="358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23" name="Content Placeholder 13">
            <a:extLst>
              <a:ext uri="{FF2B5EF4-FFF2-40B4-BE49-F238E27FC236}">
                <a16:creationId xmlns:a16="http://schemas.microsoft.com/office/drawing/2014/main" id="{6F377B52-3908-DA4C-B3A9-390CB287C8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49530" y="2174581"/>
            <a:ext cx="2002325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15BBE91D-F407-BF47-B944-45E26E1FF33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66684" y="2564221"/>
            <a:ext cx="2003502" cy="358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25" name="Content Placeholder 13">
            <a:extLst>
              <a:ext uri="{FF2B5EF4-FFF2-40B4-BE49-F238E27FC236}">
                <a16:creationId xmlns:a16="http://schemas.microsoft.com/office/drawing/2014/main" id="{481C964E-6954-D14F-9F5C-65CEA28B34B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873339" y="2174581"/>
            <a:ext cx="2002325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09D0C508-710E-F646-91F3-83A3F8EB005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077418" y="2564221"/>
            <a:ext cx="2003502" cy="358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27" name="Content Placeholder 13">
            <a:extLst>
              <a:ext uri="{FF2B5EF4-FFF2-40B4-BE49-F238E27FC236}">
                <a16:creationId xmlns:a16="http://schemas.microsoft.com/office/drawing/2014/main" id="{85483BF7-4687-984B-AE4B-093A374F708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077418" y="2174581"/>
            <a:ext cx="2002325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96463D59-09FA-1C4B-A589-7C6A4C90D0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595" y="1284789"/>
            <a:ext cx="8643325" cy="78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13163F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lacinia. 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27B75FA-5C5F-644B-8D7E-62ACDA83F3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50425" y="409188"/>
            <a:ext cx="2211388" cy="649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i="0">
                <a:solidFill>
                  <a:srgbClr val="1CFCFC"/>
                </a:solidFill>
                <a:latin typeface="Montserrat Black" pitchFamily="2" charset="77"/>
              </a:defRPr>
            </a:lvl1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F8473D2A-D90E-C34C-87C9-154FE5B9DA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50425" y="1284788"/>
            <a:ext cx="2211388" cy="486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Integer lacinia.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578262C3-2F1E-0C4B-A35E-8667E460DFD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C08D8E93-05ED-1C4F-92C7-659F0797D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64376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4918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A">
    <p:bg>
      <p:bgPr>
        <a:solidFill>
          <a:srgbClr val="131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6A3C608-1478-884C-AB6A-1B528A7825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2891" y="6152218"/>
            <a:ext cx="1771650" cy="25225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6A21C5-A986-D742-AF28-3DE8301D7101}"/>
              </a:ext>
            </a:extLst>
          </p:cNvPr>
          <p:cNvSpPr/>
          <p:nvPr userDrawn="1"/>
        </p:nvSpPr>
        <p:spPr>
          <a:xfrm rot="10800000">
            <a:off x="5738130" y="4301573"/>
            <a:ext cx="718442" cy="60337"/>
          </a:xfrm>
          <a:prstGeom prst="rect">
            <a:avLst/>
          </a:prstGeom>
          <a:gradFill>
            <a:gsLst>
              <a:gs pos="0">
                <a:srgbClr val="E95740"/>
              </a:gs>
              <a:gs pos="100000">
                <a:srgbClr val="EE3F4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282B25F-619F-9346-BA59-17885720F5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5166" y="1846436"/>
            <a:ext cx="8164368" cy="2149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“With vigorous monitoring in place, a threat found after hours was immediately escalated to company contacts and captured in reports for incident response and adjustments to IT infrastructure.”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8AE7051-59B2-614C-A11A-3D0CF70E6A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5166" y="4554147"/>
            <a:ext cx="8164368" cy="45626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170" dirty="0">
                <a:solidFill>
                  <a:schemeClr val="bg1"/>
                </a:solidFill>
                <a:latin typeface="Montserrat Black" panose="00000A00000000000000" pitchFamily="2" charset="0"/>
              </a:rPr>
              <a:t>- FINANCIAL SERVICES FIRM</a:t>
            </a:r>
          </a:p>
        </p:txBody>
      </p:sp>
    </p:spTree>
    <p:extLst>
      <p:ext uri="{BB962C8B-B14F-4D97-AF65-F5344CB8AC3E}">
        <p14:creationId xmlns:p14="http://schemas.microsoft.com/office/powerpoint/2010/main" val="1736557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DDE78600-895E-EA4E-B842-40718E93F5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0941" y="1706138"/>
            <a:ext cx="8649980" cy="44432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1CD64474-7911-8643-9E1D-0D7518478D4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7595" y="1284789"/>
            <a:ext cx="8644901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1BACAFF-13EB-1E45-8A6E-DF1386C66D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50425" y="409188"/>
            <a:ext cx="2211388" cy="649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i="0">
                <a:solidFill>
                  <a:srgbClr val="1CFCFC"/>
                </a:solidFill>
                <a:latin typeface="Montserrat Black" pitchFamily="2" charset="77"/>
              </a:defRPr>
            </a:lvl1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2C13643-32DC-D845-9AAD-D7F3950272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0425" y="1284788"/>
            <a:ext cx="2211388" cy="486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Integer lacinia.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13918DB-EFBC-C249-A5AE-858EAC5B15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D99DF4A-AFA3-AA45-BFCE-2C42EEEC4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64376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02935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BDDBFDA8-2033-624A-B5B4-2A5252C37D5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33283" y="1674428"/>
            <a:ext cx="4170473" cy="44824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01823ABC-CF51-0D41-8BB5-3946DDA1C87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9600" y="1284789"/>
            <a:ext cx="4168025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33045DD3-55E5-0B41-ADFE-DA2D3353820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02709" y="1674428"/>
            <a:ext cx="4170473" cy="44824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EFA25B17-D548-9144-AB08-C3ACD79AE8D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09026" y="1284789"/>
            <a:ext cx="4168025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6DA49D7-861E-084D-BC1A-BCA7075FA5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50425" y="409188"/>
            <a:ext cx="2211388" cy="649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i="0">
                <a:solidFill>
                  <a:srgbClr val="1CFCFC"/>
                </a:solidFill>
                <a:latin typeface="Montserrat Black" pitchFamily="2" charset="77"/>
              </a:defRPr>
            </a:lvl1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23A4D6C-4BA7-3E4C-BEA1-CC06575D3A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50425" y="1284788"/>
            <a:ext cx="2211388" cy="486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Integer lacinia.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C164CDA-5A03-FC42-845A-D68F27B2DEF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9B000C1-338F-B041-B071-F140E19A7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64376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46581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76231F15-4D17-E843-BDB5-EC101270906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7595" y="1674428"/>
            <a:ext cx="2656643" cy="44824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EFC012D4-3274-2F43-A0C6-25A5086598B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44249" y="1284789"/>
            <a:ext cx="2655083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71402FCE-B229-0F42-938F-6C17FEC989F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428389" y="1674428"/>
            <a:ext cx="2656643" cy="44824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FB69A992-1030-4046-A7AD-F74A0093D8F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435043" y="1284789"/>
            <a:ext cx="2655083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C12981B3-C965-9349-B701-3EEFADF9607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425837" y="1674428"/>
            <a:ext cx="2656643" cy="44824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23" name="Content Placeholder 13">
            <a:extLst>
              <a:ext uri="{FF2B5EF4-FFF2-40B4-BE49-F238E27FC236}">
                <a16:creationId xmlns:a16="http://schemas.microsoft.com/office/drawing/2014/main" id="{AC050B45-7176-A24C-B8FD-FFC6187FE70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432491" y="1284789"/>
            <a:ext cx="2655083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B7AE151-E253-AF42-8EA7-FFDBC68134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50425" y="409188"/>
            <a:ext cx="2211388" cy="649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i="0">
                <a:solidFill>
                  <a:srgbClr val="1CFCFC"/>
                </a:solidFill>
                <a:latin typeface="Montserrat Black" pitchFamily="2" charset="77"/>
              </a:defRPr>
            </a:lvl1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7A8849D-C8DC-8843-981B-CEAED5B1BC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50425" y="1284788"/>
            <a:ext cx="2211388" cy="486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Integer lacinia.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79FC07FA-656E-144B-A2E3-1E887E6A00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7D7BCB8-8518-614B-B235-D67034649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64376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26877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BAEB7629-E400-7A4E-8ADD-B504DECD933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7595" y="1674428"/>
            <a:ext cx="2003502" cy="44824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6BE05561-4E9C-F04A-8A58-45520553916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44250" y="1284789"/>
            <a:ext cx="2002325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E05A748F-732B-EA45-A080-720DF033B0F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649529" y="1674428"/>
            <a:ext cx="2003502" cy="44824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24" name="Content Placeholder 13">
            <a:extLst>
              <a:ext uri="{FF2B5EF4-FFF2-40B4-BE49-F238E27FC236}">
                <a16:creationId xmlns:a16="http://schemas.microsoft.com/office/drawing/2014/main" id="{2403C7C1-DD6B-454A-B6C9-98AAFB637B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2656184" y="1284789"/>
            <a:ext cx="2002325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D7F3DC71-D0CE-EE42-93B4-8FD709C0C0E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873338" y="1674428"/>
            <a:ext cx="2003502" cy="44824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26" name="Content Placeholder 13">
            <a:extLst>
              <a:ext uri="{FF2B5EF4-FFF2-40B4-BE49-F238E27FC236}">
                <a16:creationId xmlns:a16="http://schemas.microsoft.com/office/drawing/2014/main" id="{6A5D7989-A084-4D41-8608-638A2D3C5219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879993" y="1284789"/>
            <a:ext cx="2002325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23AE5902-1959-954D-8195-27D947C2FB7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084072" y="1674428"/>
            <a:ext cx="2003502" cy="44824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9F273273-342C-B944-AC88-B298B50FB2CE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7084072" y="1284789"/>
            <a:ext cx="2002325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1C50465-0E72-7C49-B9E7-1905FE5B77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50425" y="409188"/>
            <a:ext cx="2211388" cy="649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i="0">
                <a:solidFill>
                  <a:srgbClr val="1CFCFC"/>
                </a:solidFill>
                <a:latin typeface="Montserrat Black" pitchFamily="2" charset="77"/>
              </a:defRPr>
            </a:lvl1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3681B2E-A9BC-534A-900B-71BD4E9B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50425" y="1284788"/>
            <a:ext cx="2211388" cy="486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Integer lacinia.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27313934-FC4A-4547-A0F6-818B2DAB1FC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98222EDA-621D-D542-8438-DD72E43E0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64376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16223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99C11EA-ECFF-014A-B7F1-E55F938601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0939" y="1284789"/>
            <a:ext cx="8649981" cy="4872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130" baseline="0"/>
            </a:lvl1pPr>
            <a:lvl2pPr marL="628650" indent="-171450">
              <a:lnSpc>
                <a:spcPts val="1750"/>
              </a:lnSpc>
              <a:buFont typeface="Arial" panose="020B0604020202020204" pitchFamily="34" charset="0"/>
              <a:buChar char="•"/>
              <a:defRPr/>
            </a:lvl2pPr>
          </a:lstStyle>
          <a:p>
            <a:pPr>
              <a:lnSpc>
                <a:spcPts val="1750"/>
              </a:lnSpc>
              <a:spcAft>
                <a:spcPts val="600"/>
              </a:spcAft>
            </a:pPr>
            <a:r>
              <a:rPr lang="en-US" sz="1600" b="1" i="0" spc="170" dirty="0">
                <a:solidFill>
                  <a:srgbClr val="FA3A3F"/>
                </a:solidFill>
                <a:latin typeface="Montserrat" pitchFamily="2" charset="77"/>
              </a:rPr>
              <a:t>OUT OF THE BOX</a:t>
            </a:r>
            <a:endParaRPr lang="en-US" sz="1600" b="1" i="0" dirty="0">
              <a:solidFill>
                <a:srgbClr val="111640"/>
              </a:solidFill>
              <a:latin typeface="Montserrat" pitchFamily="2" charset="77"/>
            </a:endParaRPr>
          </a:p>
          <a:p>
            <a:pPr marL="628650" lvl="1" indent="-171450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11640"/>
                </a:solidFill>
                <a:latin typeface="Montserrat" pitchFamily="2" charset="77"/>
              </a:rPr>
              <a:t>We deliver general threat intel feeds that cover all industries and verticals</a:t>
            </a:r>
          </a:p>
          <a:p>
            <a:pPr marL="628650" lvl="1" indent="-171450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11640"/>
                </a:solidFill>
                <a:latin typeface="Montserrat" pitchFamily="2" charset="77"/>
              </a:rPr>
              <a:t>We tune open Source Threat Intel native in LogRhythm – 6 Plus feeds</a:t>
            </a:r>
          </a:p>
          <a:p>
            <a:pPr marL="457200" lvl="1" indent="0">
              <a:lnSpc>
                <a:spcPts val="1750"/>
              </a:lnSpc>
              <a:buFont typeface="Arial" panose="020B0604020202020204" pitchFamily="34" charset="0"/>
              <a:buNone/>
            </a:pPr>
            <a:endParaRPr lang="en-US" sz="1600" b="0" i="0" dirty="0">
              <a:solidFill>
                <a:srgbClr val="111640"/>
              </a:solidFill>
              <a:latin typeface="Montserrat" pitchFamily="2" charset="77"/>
            </a:endParaRPr>
          </a:p>
          <a:p>
            <a:pPr>
              <a:lnSpc>
                <a:spcPts val="1750"/>
              </a:lnSpc>
            </a:pPr>
            <a:r>
              <a:rPr lang="en-US" sz="1600" b="1" i="0" spc="170" dirty="0">
                <a:solidFill>
                  <a:srgbClr val="FA3A3F"/>
                </a:solidFill>
                <a:latin typeface="Montserrat" pitchFamily="2" charset="77"/>
              </a:rPr>
              <a:t>OPTIONAL: THREAT INTEL PLATFORM</a:t>
            </a:r>
          </a:p>
          <a:p>
            <a:pPr marL="628650" lvl="1" indent="-171450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11640"/>
                </a:solidFill>
                <a:latin typeface="Montserrat" pitchFamily="2" charset="77"/>
              </a:rPr>
              <a:t>120 Plus open source feeds</a:t>
            </a:r>
          </a:p>
          <a:p>
            <a:pPr marL="628650" lvl="1" indent="-171450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11640"/>
                </a:solidFill>
                <a:latin typeface="Montserrat" pitchFamily="2" charset="77"/>
              </a:rPr>
              <a:t>Integration with SIEM, End Point, UTM, IPS, etc.</a:t>
            </a:r>
          </a:p>
          <a:p>
            <a:pPr marL="628650" lvl="1" indent="-171450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11640"/>
                </a:solidFill>
                <a:latin typeface="Montserrat" pitchFamily="2" charset="77"/>
              </a:rPr>
              <a:t>De-duplicating Data Across Multiple Feeds</a:t>
            </a:r>
          </a:p>
          <a:p>
            <a:pPr marL="628650" lvl="1" indent="-171450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11640"/>
                </a:solidFill>
                <a:latin typeface="Montserrat" pitchFamily="2" charset="77"/>
              </a:rPr>
              <a:t>Validate Data and Remove False Positives via machine learning algorithms</a:t>
            </a:r>
          </a:p>
          <a:p>
            <a:pPr marL="628650" lvl="1" indent="-171450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11640"/>
                </a:solidFill>
                <a:latin typeface="Montserrat" pitchFamily="2" charset="77"/>
              </a:rPr>
              <a:t>Enrich Data with TTP Descriptions, Threat Actors, Passive DNS, WHOIS and other various information to provide additional context</a:t>
            </a:r>
          </a:p>
          <a:p>
            <a:pPr marL="628650" lvl="1" indent="-171450">
              <a:lnSpc>
                <a:spcPts val="175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11640"/>
              </a:solidFill>
              <a:latin typeface="Montserrat SemiBold" panose="00000700000000000000" pitchFamily="2" charset="0"/>
            </a:endParaRPr>
          </a:p>
          <a:p>
            <a:endParaRPr lang="en-US" sz="1600" dirty="0">
              <a:latin typeface="Montserrat" pitchFamily="2" charset="77"/>
            </a:endParaRPr>
          </a:p>
          <a:p>
            <a:pPr lvl="0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4050B66-193A-F144-A688-3EC5BA3509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50425" y="409188"/>
            <a:ext cx="2211388" cy="649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i="0">
                <a:solidFill>
                  <a:srgbClr val="1CFCFC"/>
                </a:solidFill>
                <a:latin typeface="Montserrat Black" pitchFamily="2" charset="77"/>
              </a:defRPr>
            </a:lvl1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9B8D203-953D-664E-9A9A-5956D81137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50425" y="1284788"/>
            <a:ext cx="2211388" cy="486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Integer lacinia.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B50C942-5330-A44D-9F2A-77BD1CC28F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5B99577-EC8D-C442-80DA-91AA914EE2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64376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26769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1F3705A2-6A63-E64D-9FA2-8EAE27E79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3" y="409188"/>
            <a:ext cx="11330776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5D83D0D6-0AFA-DA42-AB79-B9C999A1E8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7595" y="2062777"/>
            <a:ext cx="2668077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spc="130" baseline="0">
                <a:solidFill>
                  <a:srgbClr val="1CFEFC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BF98204E-09D6-674A-BD6B-AACEDACF865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37120" y="2062777"/>
            <a:ext cx="2668077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spc="130" baseline="0">
                <a:solidFill>
                  <a:srgbClr val="1CFEFC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A22D95F6-66E2-714A-8E55-6945627FC54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19270" y="2062777"/>
            <a:ext cx="2668077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spc="130" baseline="0">
                <a:solidFill>
                  <a:srgbClr val="1CFEFC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9B2C4841-9525-7448-B075-9CF434B0028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099852" y="2062777"/>
            <a:ext cx="2668077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spc="130" baseline="0">
                <a:solidFill>
                  <a:srgbClr val="1CFEFC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0F707-CF59-CB4D-81E3-C1F1A01AEA8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37153" y="2525809"/>
            <a:ext cx="2664558" cy="36310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FAB14A5A-F7A2-0143-9944-068BC7495E0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40639" y="2525809"/>
            <a:ext cx="2664558" cy="36310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90679AB-816F-844A-9B55-0A798C43D72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21029" y="2525809"/>
            <a:ext cx="2664558" cy="36310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5C61377B-98C5-E845-A659-1E8F5CCF2E9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099852" y="2525809"/>
            <a:ext cx="2664558" cy="36310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CB4B85D-CE06-C448-A838-312A47B4E6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040" y="6364224"/>
            <a:ext cx="381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81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2D38920-D039-854E-9C51-8B9CF15BFE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7595" y="2062777"/>
            <a:ext cx="3483620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spc="130" baseline="0">
                <a:solidFill>
                  <a:srgbClr val="1CFEFC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5ACC1DD5-EB72-0B42-87B2-8A06410ADA6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55914" y="2062777"/>
            <a:ext cx="3483620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spc="130" baseline="0">
                <a:solidFill>
                  <a:srgbClr val="1CFEFC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3BC54FA1-C113-8E43-8B60-80BECB5D1E4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84309" y="2062777"/>
            <a:ext cx="3483620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spc="130" baseline="0">
                <a:solidFill>
                  <a:srgbClr val="1CFEFC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22D439EC-1F17-CA4F-934F-DE640218DBE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37152" y="2525809"/>
            <a:ext cx="3479025" cy="36310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ECA9B883-A55D-4042-9655-7138C6FFBBD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59432" y="2525809"/>
            <a:ext cx="3479025" cy="36310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58C648B-C270-554C-A644-FFFEFF105F1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86067" y="2525809"/>
            <a:ext cx="3479025" cy="36310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E051B245-B534-7D45-979E-170BFEA7BA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9CFA0118-000B-7941-98A8-04FFFD0F0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3" y="409188"/>
            <a:ext cx="11330776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59078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DC84DBCA-848F-2F48-A133-62FDE5A7C96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7595" y="2062777"/>
            <a:ext cx="5352870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spc="130" baseline="0">
                <a:solidFill>
                  <a:srgbClr val="1CFEFC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532206-39CB-7246-820C-444D240E844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5059" y="2062777"/>
            <a:ext cx="5352870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spc="130" baseline="0">
                <a:solidFill>
                  <a:srgbClr val="1CFEFC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0A3BF57-A3FA-2F47-986F-9BCED71CEE5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37152" y="2525809"/>
            <a:ext cx="5345810" cy="36310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16C3B97-388A-A448-B466-51B629A1EEB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418577" y="2525809"/>
            <a:ext cx="5345810" cy="36310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10169CF-B5EE-5B44-AE65-3BDD9EA71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C4CD43B-8ADE-8C47-839C-431F6C341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3" y="409188"/>
            <a:ext cx="11330776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23942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80DACA2-C339-B144-BA3B-A2691A0DD0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152" y="1334530"/>
            <a:ext cx="11330777" cy="4582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47DB7BB-BCC7-764A-A5BF-44F84E9169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040" y="6364224"/>
            <a:ext cx="381000" cy="365125"/>
          </a:xfrm>
        </p:spPr>
        <p:txBody>
          <a:bodyPr tIns="36576"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BD01A05-F8CF-CF41-B53A-72F1D9C4E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3" y="409188"/>
            <a:ext cx="11330776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77700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E4817F-7C17-5348-8130-FB7AC3ECD1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0357" y="2417027"/>
            <a:ext cx="8164368" cy="2149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“With vigorous monitoring in place, a threat found after hours was immediately escalated to company contacts and captured in reports for incident response and adjustments to IT infrastructure.”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B58765C-3275-8C42-93CF-EC7BC07D08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B1FD1D3-BC84-B840-B877-6B9968BAA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3" y="409188"/>
            <a:ext cx="11330776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9532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A">
    <p:bg>
      <p:bgPr>
        <a:solidFill>
          <a:srgbClr val="131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6A3C608-1478-884C-AB6A-1B528A7825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2891" y="6152218"/>
            <a:ext cx="1771650" cy="25225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6A21C5-A986-D742-AF28-3DE8301D7101}"/>
              </a:ext>
            </a:extLst>
          </p:cNvPr>
          <p:cNvSpPr/>
          <p:nvPr userDrawn="1"/>
        </p:nvSpPr>
        <p:spPr>
          <a:xfrm rot="10800000">
            <a:off x="5738130" y="4301573"/>
            <a:ext cx="718442" cy="60337"/>
          </a:xfrm>
          <a:prstGeom prst="rect">
            <a:avLst/>
          </a:prstGeom>
          <a:gradFill>
            <a:gsLst>
              <a:gs pos="0">
                <a:srgbClr val="E95740"/>
              </a:gs>
              <a:gs pos="100000">
                <a:srgbClr val="EE3F4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DE7966-61AF-8543-A5D6-60F3EFFC3A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926194" y="3043260"/>
            <a:ext cx="8342312" cy="927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 spc="30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pPr lvl="0"/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2039791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6CD5DB9F-A0FD-604D-93A4-FFF2B862B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520" y="1276393"/>
            <a:ext cx="11335571" cy="78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Ut vitae </a:t>
            </a:r>
            <a:r>
              <a:rPr lang="en-US" dirty="0" err="1"/>
              <a:t>placerat</a:t>
            </a:r>
            <a:r>
              <a:rPr lang="en-US" dirty="0"/>
              <a:t> mi, a tempus libero.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id,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Integer lacinia. 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73FF3CAA-B423-E145-B828-F178F8DEB6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7595" y="2230607"/>
            <a:ext cx="3483620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spc="130" baseline="0">
                <a:solidFill>
                  <a:srgbClr val="1CFEFC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D6D386D2-B289-194E-94F1-9F3C4560C3F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55914" y="2230607"/>
            <a:ext cx="3483620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spc="130" baseline="0">
                <a:solidFill>
                  <a:srgbClr val="1CFEFC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84DF9B7C-60C2-2D41-800F-92AC0AC8E4F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84309" y="2230607"/>
            <a:ext cx="3483620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spc="130" baseline="0">
                <a:solidFill>
                  <a:srgbClr val="1CFEFC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14D3987-269D-B044-866A-163D5A92B20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37152" y="2684669"/>
            <a:ext cx="3479025" cy="34722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1DFAA09-96E9-0042-9229-80CCCCC5235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59432" y="2684669"/>
            <a:ext cx="3479025" cy="34722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2B87A207-AC36-AB48-94A8-EDACA17DCF3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86067" y="2684669"/>
            <a:ext cx="3479025" cy="34722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706B467-FF95-2848-85FA-0AC5684E1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040" y="6364224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1225B0E-7B38-544B-95A9-E02CA7484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3" y="409188"/>
            <a:ext cx="11330776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59016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C9E1F4D5-2489-0343-A863-10986EC2224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84309" y="2062777"/>
            <a:ext cx="3483620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spc="130" baseline="0">
                <a:solidFill>
                  <a:srgbClr val="1CFEFC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E112BF4-00E9-D445-BEA9-63ABF118CDA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86067" y="2525809"/>
            <a:ext cx="3479025" cy="36310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560DD7A-53B5-FD4B-A005-8AF4039E7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3E814FF-C7B4-B246-9C0C-486268352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3" y="409188"/>
            <a:ext cx="11330776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93637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ECACB7B-21D6-5F4E-AD34-05A4559D46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3FD3E80-9031-874F-A28A-56D4EDCC4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3" y="409188"/>
            <a:ext cx="11330776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78504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7E55501-18DD-B34D-9B31-D92E4B98B7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687FB64-7808-2047-99F8-8A90C6EB52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3" y="409188"/>
            <a:ext cx="11330776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532903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bg>
      <p:bgPr>
        <a:solidFill>
          <a:srgbClr val="32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80B5987B-F3A8-DA4A-B780-7A308FFA1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3" y="409188"/>
            <a:ext cx="11334300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437E179-0E2E-554D-B27A-6869DEB8C3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31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bg>
      <p:bgPr>
        <a:solidFill>
          <a:srgbClr val="131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5B82DE4-6D89-6946-99E9-FD073A7136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3" y="409188"/>
            <a:ext cx="11334300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3F1BBC3-396E-3B4F-BFD1-7EA518E449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22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CEBFCE-D238-E742-824D-6646629F2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265" y="530838"/>
            <a:ext cx="3481470" cy="348147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B6CA34F-44C6-484C-8703-C815BB471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309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B71E78-74B5-AD45-9015-B44AC89BA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1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B71E78-74B5-AD45-9015-B44AC89BA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92FD84-B1D4-AF48-9881-FD598F2A1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989132" y="0"/>
            <a:ext cx="1219200" cy="156210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934FCBE-51A1-B04B-903F-24E934CD90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153" y="1284789"/>
            <a:ext cx="11334300" cy="486094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tserrat" pitchFamily="2" charset="77"/>
              </a:defRPr>
            </a:lvl1pPr>
            <a:lvl2pPr>
              <a:defRPr sz="1800">
                <a:latin typeface="Montserrat" pitchFamily="2" charset="77"/>
              </a:defRPr>
            </a:lvl2pPr>
            <a:lvl3pPr>
              <a:defRPr sz="1600">
                <a:latin typeface="Montserrat" pitchFamily="2" charset="77"/>
              </a:defRPr>
            </a:lvl3pPr>
            <a:lvl4pPr>
              <a:defRPr sz="1400">
                <a:latin typeface="Montserrat" pitchFamily="2" charset="77"/>
              </a:defRPr>
            </a:lvl4pPr>
            <a:lvl5pPr>
              <a:defRPr sz="140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289D8070-758D-8C4B-9515-B53140B8A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11332345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061269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onal Stripe 9">
            <a:extLst>
              <a:ext uri="{FF2B5EF4-FFF2-40B4-BE49-F238E27FC236}">
                <a16:creationId xmlns:a16="http://schemas.microsoft.com/office/drawing/2014/main" id="{029D5D0F-85C3-2F41-8625-211E9BDB3901}"/>
              </a:ext>
            </a:extLst>
          </p:cNvPr>
          <p:cNvSpPr/>
          <p:nvPr userDrawn="1"/>
        </p:nvSpPr>
        <p:spPr>
          <a:xfrm rot="6060854">
            <a:off x="9843815" y="-28085"/>
            <a:ext cx="2526123" cy="2715129"/>
          </a:xfrm>
          <a:custGeom>
            <a:avLst/>
            <a:gdLst>
              <a:gd name="connsiteX0" fmla="*/ 0 w 1930104"/>
              <a:gd name="connsiteY0" fmla="*/ 1331249 h 2458584"/>
              <a:gd name="connsiteX1" fmla="*/ 1045093 w 1930104"/>
              <a:gd name="connsiteY1" fmla="*/ 0 h 2458584"/>
              <a:gd name="connsiteX2" fmla="*/ 1930104 w 1930104"/>
              <a:gd name="connsiteY2" fmla="*/ 0 h 2458584"/>
              <a:gd name="connsiteX3" fmla="*/ 0 w 1930104"/>
              <a:gd name="connsiteY3" fmla="*/ 2458584 h 2458584"/>
              <a:gd name="connsiteX4" fmla="*/ 0 w 1930104"/>
              <a:gd name="connsiteY4" fmla="*/ 1331249 h 2458584"/>
              <a:gd name="connsiteX0" fmla="*/ 0 w 2231829"/>
              <a:gd name="connsiteY0" fmla="*/ 1540670 h 2458584"/>
              <a:gd name="connsiteX1" fmla="*/ 1346818 w 2231829"/>
              <a:gd name="connsiteY1" fmla="*/ 0 h 2458584"/>
              <a:gd name="connsiteX2" fmla="*/ 2231829 w 2231829"/>
              <a:gd name="connsiteY2" fmla="*/ 0 h 2458584"/>
              <a:gd name="connsiteX3" fmla="*/ 301725 w 2231829"/>
              <a:gd name="connsiteY3" fmla="*/ 2458584 h 2458584"/>
              <a:gd name="connsiteX4" fmla="*/ 0 w 2231829"/>
              <a:gd name="connsiteY4" fmla="*/ 1540670 h 2458584"/>
              <a:gd name="connsiteX0" fmla="*/ 0 w 2231829"/>
              <a:gd name="connsiteY0" fmla="*/ 1540670 h 2558585"/>
              <a:gd name="connsiteX1" fmla="*/ 1346818 w 2231829"/>
              <a:gd name="connsiteY1" fmla="*/ 0 h 2558585"/>
              <a:gd name="connsiteX2" fmla="*/ 2231829 w 2231829"/>
              <a:gd name="connsiteY2" fmla="*/ 0 h 2558585"/>
              <a:gd name="connsiteX3" fmla="*/ 253265 w 2231829"/>
              <a:gd name="connsiteY3" fmla="*/ 2558585 h 2558585"/>
              <a:gd name="connsiteX4" fmla="*/ 0 w 2231829"/>
              <a:gd name="connsiteY4" fmla="*/ 1540670 h 2558585"/>
              <a:gd name="connsiteX0" fmla="*/ 0 w 2269126"/>
              <a:gd name="connsiteY0" fmla="*/ 1166249 h 2558585"/>
              <a:gd name="connsiteX1" fmla="*/ 1384115 w 2269126"/>
              <a:gd name="connsiteY1" fmla="*/ 0 h 2558585"/>
              <a:gd name="connsiteX2" fmla="*/ 2269126 w 2269126"/>
              <a:gd name="connsiteY2" fmla="*/ 0 h 2558585"/>
              <a:gd name="connsiteX3" fmla="*/ 290562 w 2269126"/>
              <a:gd name="connsiteY3" fmla="*/ 2558585 h 2558585"/>
              <a:gd name="connsiteX4" fmla="*/ 0 w 2269126"/>
              <a:gd name="connsiteY4" fmla="*/ 1166249 h 2558585"/>
              <a:gd name="connsiteX0" fmla="*/ 0 w 2269126"/>
              <a:gd name="connsiteY0" fmla="*/ 1166249 h 2578414"/>
              <a:gd name="connsiteX1" fmla="*/ 1384115 w 2269126"/>
              <a:gd name="connsiteY1" fmla="*/ 0 h 2578414"/>
              <a:gd name="connsiteX2" fmla="*/ 2269126 w 2269126"/>
              <a:gd name="connsiteY2" fmla="*/ 0 h 2578414"/>
              <a:gd name="connsiteX3" fmla="*/ 271779 w 2269126"/>
              <a:gd name="connsiteY3" fmla="*/ 2578414 h 2578414"/>
              <a:gd name="connsiteX4" fmla="*/ 0 w 2269126"/>
              <a:gd name="connsiteY4" fmla="*/ 1166249 h 2578414"/>
              <a:gd name="connsiteX0" fmla="*/ 0 w 2269126"/>
              <a:gd name="connsiteY0" fmla="*/ 1166249 h 2569755"/>
              <a:gd name="connsiteX1" fmla="*/ 1384115 w 2269126"/>
              <a:gd name="connsiteY1" fmla="*/ 0 h 2569755"/>
              <a:gd name="connsiteX2" fmla="*/ 2269126 w 2269126"/>
              <a:gd name="connsiteY2" fmla="*/ 0 h 2569755"/>
              <a:gd name="connsiteX3" fmla="*/ 283032 w 2269126"/>
              <a:gd name="connsiteY3" fmla="*/ 2569755 h 2569755"/>
              <a:gd name="connsiteX4" fmla="*/ 0 w 2269126"/>
              <a:gd name="connsiteY4" fmla="*/ 1166249 h 2569755"/>
              <a:gd name="connsiteX0" fmla="*/ 0 w 2269126"/>
              <a:gd name="connsiteY0" fmla="*/ 1166249 h 2592784"/>
              <a:gd name="connsiteX1" fmla="*/ 1384115 w 2269126"/>
              <a:gd name="connsiteY1" fmla="*/ 0 h 2592784"/>
              <a:gd name="connsiteX2" fmla="*/ 2269126 w 2269126"/>
              <a:gd name="connsiteY2" fmla="*/ 0 h 2592784"/>
              <a:gd name="connsiteX3" fmla="*/ 281045 w 2269126"/>
              <a:gd name="connsiteY3" fmla="*/ 2592784 h 2592784"/>
              <a:gd name="connsiteX4" fmla="*/ 0 w 2269126"/>
              <a:gd name="connsiteY4" fmla="*/ 1166249 h 2592784"/>
              <a:gd name="connsiteX0" fmla="*/ 0 w 2269126"/>
              <a:gd name="connsiteY0" fmla="*/ 1166249 h 2538312"/>
              <a:gd name="connsiteX1" fmla="*/ 1384115 w 2269126"/>
              <a:gd name="connsiteY1" fmla="*/ 0 h 2538312"/>
              <a:gd name="connsiteX2" fmla="*/ 2269126 w 2269126"/>
              <a:gd name="connsiteY2" fmla="*/ 0 h 2538312"/>
              <a:gd name="connsiteX3" fmla="*/ 149790 w 2269126"/>
              <a:gd name="connsiteY3" fmla="*/ 2538312 h 2538312"/>
              <a:gd name="connsiteX4" fmla="*/ 0 w 2269126"/>
              <a:gd name="connsiteY4" fmla="*/ 1166249 h 2538312"/>
              <a:gd name="connsiteX0" fmla="*/ 0 w 2251022"/>
              <a:gd name="connsiteY0" fmla="*/ 1802468 h 2538312"/>
              <a:gd name="connsiteX1" fmla="*/ 1366011 w 2251022"/>
              <a:gd name="connsiteY1" fmla="*/ 0 h 2538312"/>
              <a:gd name="connsiteX2" fmla="*/ 2251022 w 2251022"/>
              <a:gd name="connsiteY2" fmla="*/ 0 h 2538312"/>
              <a:gd name="connsiteX3" fmla="*/ 131686 w 2251022"/>
              <a:gd name="connsiteY3" fmla="*/ 2538312 h 2538312"/>
              <a:gd name="connsiteX4" fmla="*/ 0 w 2251022"/>
              <a:gd name="connsiteY4" fmla="*/ 1802468 h 2538312"/>
              <a:gd name="connsiteX0" fmla="*/ 0 w 2251022"/>
              <a:gd name="connsiteY0" fmla="*/ 1802468 h 2538312"/>
              <a:gd name="connsiteX1" fmla="*/ 1403613 w 2251022"/>
              <a:gd name="connsiteY1" fmla="*/ 263762 h 2538312"/>
              <a:gd name="connsiteX2" fmla="*/ 2251022 w 2251022"/>
              <a:gd name="connsiteY2" fmla="*/ 0 h 2538312"/>
              <a:gd name="connsiteX3" fmla="*/ 131686 w 2251022"/>
              <a:gd name="connsiteY3" fmla="*/ 2538312 h 2538312"/>
              <a:gd name="connsiteX4" fmla="*/ 0 w 2251022"/>
              <a:gd name="connsiteY4" fmla="*/ 1802468 h 2538312"/>
              <a:gd name="connsiteX0" fmla="*/ 0 w 2138175"/>
              <a:gd name="connsiteY0" fmla="*/ 1717222 h 2453066"/>
              <a:gd name="connsiteX1" fmla="*/ 1403613 w 2138175"/>
              <a:gd name="connsiteY1" fmla="*/ 178516 h 2453066"/>
              <a:gd name="connsiteX2" fmla="*/ 2138175 w 2138175"/>
              <a:gd name="connsiteY2" fmla="*/ 0 h 2453066"/>
              <a:gd name="connsiteX3" fmla="*/ 131686 w 2138175"/>
              <a:gd name="connsiteY3" fmla="*/ 2453066 h 2453066"/>
              <a:gd name="connsiteX4" fmla="*/ 0 w 2138175"/>
              <a:gd name="connsiteY4" fmla="*/ 1717222 h 2453066"/>
              <a:gd name="connsiteX0" fmla="*/ 0 w 2138175"/>
              <a:gd name="connsiteY0" fmla="*/ 1717222 h 2453066"/>
              <a:gd name="connsiteX1" fmla="*/ 1293903 w 2138175"/>
              <a:gd name="connsiteY1" fmla="*/ 110175 h 2453066"/>
              <a:gd name="connsiteX2" fmla="*/ 2138175 w 2138175"/>
              <a:gd name="connsiteY2" fmla="*/ 0 h 2453066"/>
              <a:gd name="connsiteX3" fmla="*/ 131686 w 2138175"/>
              <a:gd name="connsiteY3" fmla="*/ 2453066 h 2453066"/>
              <a:gd name="connsiteX4" fmla="*/ 0 w 2138175"/>
              <a:gd name="connsiteY4" fmla="*/ 1717222 h 2453066"/>
              <a:gd name="connsiteX0" fmla="*/ 0 w 2251167"/>
              <a:gd name="connsiteY0" fmla="*/ 1798705 h 2534549"/>
              <a:gd name="connsiteX1" fmla="*/ 1293903 w 2251167"/>
              <a:gd name="connsiteY1" fmla="*/ 191658 h 2534549"/>
              <a:gd name="connsiteX2" fmla="*/ 2251167 w 2251167"/>
              <a:gd name="connsiteY2" fmla="*/ 0 h 2534549"/>
              <a:gd name="connsiteX3" fmla="*/ 131686 w 2251167"/>
              <a:gd name="connsiteY3" fmla="*/ 2534549 h 2534549"/>
              <a:gd name="connsiteX4" fmla="*/ 0 w 2251167"/>
              <a:gd name="connsiteY4" fmla="*/ 1798705 h 2534549"/>
              <a:gd name="connsiteX0" fmla="*/ 0 w 2260972"/>
              <a:gd name="connsiteY0" fmla="*/ 1805381 h 2541225"/>
              <a:gd name="connsiteX1" fmla="*/ 1293903 w 2260972"/>
              <a:gd name="connsiteY1" fmla="*/ 198334 h 2541225"/>
              <a:gd name="connsiteX2" fmla="*/ 2260972 w 2260972"/>
              <a:gd name="connsiteY2" fmla="*/ 0 h 2541225"/>
              <a:gd name="connsiteX3" fmla="*/ 131686 w 2260972"/>
              <a:gd name="connsiteY3" fmla="*/ 2541225 h 2541225"/>
              <a:gd name="connsiteX4" fmla="*/ 0 w 2260972"/>
              <a:gd name="connsiteY4" fmla="*/ 1805381 h 2541225"/>
              <a:gd name="connsiteX0" fmla="*/ 0 w 2272994"/>
              <a:gd name="connsiteY0" fmla="*/ 1787557 h 2541225"/>
              <a:gd name="connsiteX1" fmla="*/ 1305925 w 2272994"/>
              <a:gd name="connsiteY1" fmla="*/ 198334 h 2541225"/>
              <a:gd name="connsiteX2" fmla="*/ 2272994 w 2272994"/>
              <a:gd name="connsiteY2" fmla="*/ 0 h 2541225"/>
              <a:gd name="connsiteX3" fmla="*/ 143708 w 2272994"/>
              <a:gd name="connsiteY3" fmla="*/ 2541225 h 2541225"/>
              <a:gd name="connsiteX4" fmla="*/ 0 w 2272994"/>
              <a:gd name="connsiteY4" fmla="*/ 1787557 h 2541225"/>
              <a:gd name="connsiteX0" fmla="*/ 0 w 2272994"/>
              <a:gd name="connsiteY0" fmla="*/ 1787557 h 2577123"/>
              <a:gd name="connsiteX1" fmla="*/ 1305925 w 2272994"/>
              <a:gd name="connsiteY1" fmla="*/ 198334 h 2577123"/>
              <a:gd name="connsiteX2" fmla="*/ 2272994 w 2272994"/>
              <a:gd name="connsiteY2" fmla="*/ 0 h 2577123"/>
              <a:gd name="connsiteX3" fmla="*/ 148578 w 2272994"/>
              <a:gd name="connsiteY3" fmla="*/ 2577123 h 2577123"/>
              <a:gd name="connsiteX4" fmla="*/ 0 w 2272994"/>
              <a:gd name="connsiteY4" fmla="*/ 1787557 h 2577123"/>
              <a:gd name="connsiteX0" fmla="*/ 0 w 2272994"/>
              <a:gd name="connsiteY0" fmla="*/ 1787557 h 2579593"/>
              <a:gd name="connsiteX1" fmla="*/ 1305925 w 2272994"/>
              <a:gd name="connsiteY1" fmla="*/ 198334 h 2579593"/>
              <a:gd name="connsiteX2" fmla="*/ 2272994 w 2272994"/>
              <a:gd name="connsiteY2" fmla="*/ 0 h 2579593"/>
              <a:gd name="connsiteX3" fmla="*/ 145539 w 2272994"/>
              <a:gd name="connsiteY3" fmla="*/ 2579593 h 2579593"/>
              <a:gd name="connsiteX4" fmla="*/ 0 w 2272994"/>
              <a:gd name="connsiteY4" fmla="*/ 1787557 h 257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2994" h="2579593">
                <a:moveTo>
                  <a:pt x="0" y="1787557"/>
                </a:moveTo>
                <a:lnTo>
                  <a:pt x="1305925" y="198334"/>
                </a:lnTo>
                <a:lnTo>
                  <a:pt x="2272994" y="0"/>
                </a:lnTo>
                <a:lnTo>
                  <a:pt x="145539" y="2579593"/>
                </a:lnTo>
                <a:lnTo>
                  <a:pt x="0" y="1787557"/>
                </a:lnTo>
                <a:close/>
              </a:path>
            </a:pathLst>
          </a:custGeom>
          <a:solidFill>
            <a:srgbClr val="D6D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CE2CA9B-43C1-2C46-AA30-F5BBF5917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2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ection Header">
    <p:bg>
      <p:bgPr>
        <a:solidFill>
          <a:srgbClr val="131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1983BA-6C8E-6A43-9F4E-FBA4749F3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00" y="0"/>
            <a:ext cx="3619500" cy="472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C17160-69CA-0643-980C-679EA4D8B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95900"/>
            <a:ext cx="12192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618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7C3079-45F4-E54B-BB5B-FFFE60261689}"/>
              </a:ext>
            </a:extLst>
          </p:cNvPr>
          <p:cNvSpPr txBox="1"/>
          <p:nvPr userDrawn="1"/>
        </p:nvSpPr>
        <p:spPr>
          <a:xfrm>
            <a:off x="7596522" y="2575559"/>
            <a:ext cx="35080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170" dirty="0">
                <a:solidFill>
                  <a:srgbClr val="F84246"/>
                </a:solidFill>
                <a:latin typeface="Montserrat Black" panose="00000A00000000000000" pitchFamily="2" charset="0"/>
              </a:rPr>
              <a:t>DIRECTOR OF OPERATIONS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6B749E-D354-4347-81C4-8933EFA1BEB6}"/>
              </a:ext>
            </a:extLst>
          </p:cNvPr>
          <p:cNvSpPr/>
          <p:nvPr userDrawn="1"/>
        </p:nvSpPr>
        <p:spPr>
          <a:xfrm>
            <a:off x="7588284" y="2771265"/>
            <a:ext cx="3582224" cy="286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0"/>
              </a:lnSpc>
            </a:pP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Lorem ipsum dolor sit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amet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consectetur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adipiscing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elit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. Ut vitae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placerat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mi, a tempus libero.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Donec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tortor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orci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interdum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et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enim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id,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consequat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accumsan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justo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.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Aenean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sit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amet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nunc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ultricies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rhoncus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tellus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non,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sagittis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odio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. Integer lacinia pharetra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nibh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id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tristique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magna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mollis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id.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Vivamus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venenatis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pretium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turpis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sit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amet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porta mi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egestas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vel. Maecenas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eu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arcu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posuere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egestas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dolor sed,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ultricies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lacus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.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Nulla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posuere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turpis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facilisis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consequat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nisl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pulvinar,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consectetur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tellus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8E4DE8-9A4F-D24A-B00A-E7EA73EFE4B6}"/>
              </a:ext>
            </a:extLst>
          </p:cNvPr>
          <p:cNvSpPr/>
          <p:nvPr userDrawn="1"/>
        </p:nvSpPr>
        <p:spPr>
          <a:xfrm>
            <a:off x="2280852" y="2763027"/>
            <a:ext cx="3582224" cy="286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0"/>
              </a:lnSpc>
            </a:pP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Lorem ipsum dolor sit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amet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consectetur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adipiscing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elit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. Ut vitae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placerat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mi, a tempus libero.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Donec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tortor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orci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interdum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et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enim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id,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consequat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accumsan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justo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.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Aenean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sit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amet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nunc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ultricies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rhoncus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tellus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non,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sagittis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odio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. Integer lacinia pharetra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nibh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id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tristique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magna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mollis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id.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Vivamus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venenatis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pretium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turpis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sit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amet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porta mi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egestas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vel. Maecenas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eu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arcu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posuere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egestas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dolor sed,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ultricies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lacus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.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Nulla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posuere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turpis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facilisis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consequat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nisl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pulvinar,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consectetur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tellus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41FAD8-E5F3-184B-84D8-95BC8BCE86DC}"/>
              </a:ext>
            </a:extLst>
          </p:cNvPr>
          <p:cNvSpPr txBox="1"/>
          <p:nvPr userDrawn="1"/>
        </p:nvSpPr>
        <p:spPr>
          <a:xfrm>
            <a:off x="2289090" y="2571675"/>
            <a:ext cx="35080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170">
                <a:solidFill>
                  <a:srgbClr val="FA3A3F"/>
                </a:solidFill>
                <a:latin typeface="Montserrat Black" panose="00000A00000000000000" pitchFamily="2" charset="0"/>
              </a:rPr>
              <a:t>DIRECTOR OF OPERATIONS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6C626-12B3-044D-B919-D8783E09EC81}"/>
              </a:ext>
            </a:extLst>
          </p:cNvPr>
          <p:cNvSpPr txBox="1"/>
          <p:nvPr userDrawn="1"/>
        </p:nvSpPr>
        <p:spPr>
          <a:xfrm>
            <a:off x="2247901" y="1326523"/>
            <a:ext cx="35080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spc="170">
                <a:solidFill>
                  <a:srgbClr val="111640"/>
                </a:solidFill>
                <a:latin typeface="Montserrat Black" panose="00000A00000000000000" pitchFamily="2" charset="0"/>
              </a:rPr>
              <a:t>JOHN SMITH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D11E1-07B0-0C41-B487-F1E1EEF5A750}"/>
              </a:ext>
            </a:extLst>
          </p:cNvPr>
          <p:cNvSpPr txBox="1"/>
          <p:nvPr userDrawn="1"/>
        </p:nvSpPr>
        <p:spPr>
          <a:xfrm>
            <a:off x="7563570" y="1326523"/>
            <a:ext cx="35080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spc="170">
                <a:solidFill>
                  <a:srgbClr val="111640"/>
                </a:solidFill>
                <a:latin typeface="Montserrat Black" panose="00000A00000000000000" pitchFamily="2" charset="0"/>
              </a:rPr>
              <a:t>JANE DOE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F900BB-4E68-A04A-B333-F947C5C4CC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21" y="833210"/>
            <a:ext cx="1574019" cy="11872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1497CE-B16D-8F47-B8E9-841D44658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313"/>
          <a:stretch/>
        </p:blipFill>
        <p:spPr>
          <a:xfrm>
            <a:off x="5968314" y="616130"/>
            <a:ext cx="1405251" cy="140434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E60569-F21E-8048-A853-D2B3D449EF37}"/>
              </a:ext>
            </a:extLst>
          </p:cNvPr>
          <p:cNvSpPr/>
          <p:nvPr userDrawn="1"/>
        </p:nvSpPr>
        <p:spPr>
          <a:xfrm rot="10800000">
            <a:off x="2349545" y="2016833"/>
            <a:ext cx="718442" cy="60337"/>
          </a:xfrm>
          <a:prstGeom prst="rect">
            <a:avLst/>
          </a:prstGeom>
          <a:gradFill>
            <a:gsLst>
              <a:gs pos="0">
                <a:srgbClr val="E95740"/>
              </a:gs>
              <a:gs pos="100000">
                <a:srgbClr val="EE3F4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7E9C7E-A037-D14F-A99C-22767139E063}"/>
              </a:ext>
            </a:extLst>
          </p:cNvPr>
          <p:cNvSpPr/>
          <p:nvPr userDrawn="1"/>
        </p:nvSpPr>
        <p:spPr>
          <a:xfrm rot="10800000">
            <a:off x="549570" y="2020477"/>
            <a:ext cx="1645920" cy="60337"/>
          </a:xfrm>
          <a:prstGeom prst="rect">
            <a:avLst/>
          </a:prstGeom>
          <a:gradFill>
            <a:gsLst>
              <a:gs pos="0">
                <a:srgbClr val="E95740"/>
              </a:gs>
              <a:gs pos="100000">
                <a:srgbClr val="EE3F4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BA5D5F-4DCB-1C4B-9509-A48F3FE28D7A}"/>
              </a:ext>
            </a:extLst>
          </p:cNvPr>
          <p:cNvSpPr/>
          <p:nvPr userDrawn="1"/>
        </p:nvSpPr>
        <p:spPr>
          <a:xfrm rot="10800000">
            <a:off x="7668864" y="2013039"/>
            <a:ext cx="718442" cy="60337"/>
          </a:xfrm>
          <a:prstGeom prst="rect">
            <a:avLst/>
          </a:prstGeom>
          <a:gradFill>
            <a:gsLst>
              <a:gs pos="0">
                <a:srgbClr val="E95740"/>
              </a:gs>
              <a:gs pos="100000">
                <a:srgbClr val="EE3F4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BDD412-08FE-C547-89BA-32E5E9BE4725}"/>
              </a:ext>
            </a:extLst>
          </p:cNvPr>
          <p:cNvSpPr/>
          <p:nvPr userDrawn="1"/>
        </p:nvSpPr>
        <p:spPr>
          <a:xfrm rot="10800000">
            <a:off x="5868889" y="2016683"/>
            <a:ext cx="1645920" cy="60337"/>
          </a:xfrm>
          <a:prstGeom prst="rect">
            <a:avLst/>
          </a:prstGeom>
          <a:gradFill>
            <a:gsLst>
              <a:gs pos="0">
                <a:srgbClr val="E95740"/>
              </a:gs>
              <a:gs pos="100000">
                <a:srgbClr val="EE3F4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gonal Stripe 9">
            <a:extLst>
              <a:ext uri="{FF2B5EF4-FFF2-40B4-BE49-F238E27FC236}">
                <a16:creationId xmlns:a16="http://schemas.microsoft.com/office/drawing/2014/main" id="{0D07BADA-8F4D-9C45-AE82-D5DD699C1888}"/>
              </a:ext>
            </a:extLst>
          </p:cNvPr>
          <p:cNvSpPr/>
          <p:nvPr userDrawn="1"/>
        </p:nvSpPr>
        <p:spPr>
          <a:xfrm rot="6060854">
            <a:off x="9843815" y="-28085"/>
            <a:ext cx="2526123" cy="2715129"/>
          </a:xfrm>
          <a:custGeom>
            <a:avLst/>
            <a:gdLst>
              <a:gd name="connsiteX0" fmla="*/ 0 w 1930104"/>
              <a:gd name="connsiteY0" fmla="*/ 1331249 h 2458584"/>
              <a:gd name="connsiteX1" fmla="*/ 1045093 w 1930104"/>
              <a:gd name="connsiteY1" fmla="*/ 0 h 2458584"/>
              <a:gd name="connsiteX2" fmla="*/ 1930104 w 1930104"/>
              <a:gd name="connsiteY2" fmla="*/ 0 h 2458584"/>
              <a:gd name="connsiteX3" fmla="*/ 0 w 1930104"/>
              <a:gd name="connsiteY3" fmla="*/ 2458584 h 2458584"/>
              <a:gd name="connsiteX4" fmla="*/ 0 w 1930104"/>
              <a:gd name="connsiteY4" fmla="*/ 1331249 h 2458584"/>
              <a:gd name="connsiteX0" fmla="*/ 0 w 2231829"/>
              <a:gd name="connsiteY0" fmla="*/ 1540670 h 2458584"/>
              <a:gd name="connsiteX1" fmla="*/ 1346818 w 2231829"/>
              <a:gd name="connsiteY1" fmla="*/ 0 h 2458584"/>
              <a:gd name="connsiteX2" fmla="*/ 2231829 w 2231829"/>
              <a:gd name="connsiteY2" fmla="*/ 0 h 2458584"/>
              <a:gd name="connsiteX3" fmla="*/ 301725 w 2231829"/>
              <a:gd name="connsiteY3" fmla="*/ 2458584 h 2458584"/>
              <a:gd name="connsiteX4" fmla="*/ 0 w 2231829"/>
              <a:gd name="connsiteY4" fmla="*/ 1540670 h 2458584"/>
              <a:gd name="connsiteX0" fmla="*/ 0 w 2231829"/>
              <a:gd name="connsiteY0" fmla="*/ 1540670 h 2558585"/>
              <a:gd name="connsiteX1" fmla="*/ 1346818 w 2231829"/>
              <a:gd name="connsiteY1" fmla="*/ 0 h 2558585"/>
              <a:gd name="connsiteX2" fmla="*/ 2231829 w 2231829"/>
              <a:gd name="connsiteY2" fmla="*/ 0 h 2558585"/>
              <a:gd name="connsiteX3" fmla="*/ 253265 w 2231829"/>
              <a:gd name="connsiteY3" fmla="*/ 2558585 h 2558585"/>
              <a:gd name="connsiteX4" fmla="*/ 0 w 2231829"/>
              <a:gd name="connsiteY4" fmla="*/ 1540670 h 2558585"/>
              <a:gd name="connsiteX0" fmla="*/ 0 w 2269126"/>
              <a:gd name="connsiteY0" fmla="*/ 1166249 h 2558585"/>
              <a:gd name="connsiteX1" fmla="*/ 1384115 w 2269126"/>
              <a:gd name="connsiteY1" fmla="*/ 0 h 2558585"/>
              <a:gd name="connsiteX2" fmla="*/ 2269126 w 2269126"/>
              <a:gd name="connsiteY2" fmla="*/ 0 h 2558585"/>
              <a:gd name="connsiteX3" fmla="*/ 290562 w 2269126"/>
              <a:gd name="connsiteY3" fmla="*/ 2558585 h 2558585"/>
              <a:gd name="connsiteX4" fmla="*/ 0 w 2269126"/>
              <a:gd name="connsiteY4" fmla="*/ 1166249 h 2558585"/>
              <a:gd name="connsiteX0" fmla="*/ 0 w 2269126"/>
              <a:gd name="connsiteY0" fmla="*/ 1166249 h 2578414"/>
              <a:gd name="connsiteX1" fmla="*/ 1384115 w 2269126"/>
              <a:gd name="connsiteY1" fmla="*/ 0 h 2578414"/>
              <a:gd name="connsiteX2" fmla="*/ 2269126 w 2269126"/>
              <a:gd name="connsiteY2" fmla="*/ 0 h 2578414"/>
              <a:gd name="connsiteX3" fmla="*/ 271779 w 2269126"/>
              <a:gd name="connsiteY3" fmla="*/ 2578414 h 2578414"/>
              <a:gd name="connsiteX4" fmla="*/ 0 w 2269126"/>
              <a:gd name="connsiteY4" fmla="*/ 1166249 h 2578414"/>
              <a:gd name="connsiteX0" fmla="*/ 0 w 2269126"/>
              <a:gd name="connsiteY0" fmla="*/ 1166249 h 2569755"/>
              <a:gd name="connsiteX1" fmla="*/ 1384115 w 2269126"/>
              <a:gd name="connsiteY1" fmla="*/ 0 h 2569755"/>
              <a:gd name="connsiteX2" fmla="*/ 2269126 w 2269126"/>
              <a:gd name="connsiteY2" fmla="*/ 0 h 2569755"/>
              <a:gd name="connsiteX3" fmla="*/ 283032 w 2269126"/>
              <a:gd name="connsiteY3" fmla="*/ 2569755 h 2569755"/>
              <a:gd name="connsiteX4" fmla="*/ 0 w 2269126"/>
              <a:gd name="connsiteY4" fmla="*/ 1166249 h 2569755"/>
              <a:gd name="connsiteX0" fmla="*/ 0 w 2269126"/>
              <a:gd name="connsiteY0" fmla="*/ 1166249 h 2592784"/>
              <a:gd name="connsiteX1" fmla="*/ 1384115 w 2269126"/>
              <a:gd name="connsiteY1" fmla="*/ 0 h 2592784"/>
              <a:gd name="connsiteX2" fmla="*/ 2269126 w 2269126"/>
              <a:gd name="connsiteY2" fmla="*/ 0 h 2592784"/>
              <a:gd name="connsiteX3" fmla="*/ 281045 w 2269126"/>
              <a:gd name="connsiteY3" fmla="*/ 2592784 h 2592784"/>
              <a:gd name="connsiteX4" fmla="*/ 0 w 2269126"/>
              <a:gd name="connsiteY4" fmla="*/ 1166249 h 2592784"/>
              <a:gd name="connsiteX0" fmla="*/ 0 w 2269126"/>
              <a:gd name="connsiteY0" fmla="*/ 1166249 h 2538312"/>
              <a:gd name="connsiteX1" fmla="*/ 1384115 w 2269126"/>
              <a:gd name="connsiteY1" fmla="*/ 0 h 2538312"/>
              <a:gd name="connsiteX2" fmla="*/ 2269126 w 2269126"/>
              <a:gd name="connsiteY2" fmla="*/ 0 h 2538312"/>
              <a:gd name="connsiteX3" fmla="*/ 149790 w 2269126"/>
              <a:gd name="connsiteY3" fmla="*/ 2538312 h 2538312"/>
              <a:gd name="connsiteX4" fmla="*/ 0 w 2269126"/>
              <a:gd name="connsiteY4" fmla="*/ 1166249 h 2538312"/>
              <a:gd name="connsiteX0" fmla="*/ 0 w 2251022"/>
              <a:gd name="connsiteY0" fmla="*/ 1802468 h 2538312"/>
              <a:gd name="connsiteX1" fmla="*/ 1366011 w 2251022"/>
              <a:gd name="connsiteY1" fmla="*/ 0 h 2538312"/>
              <a:gd name="connsiteX2" fmla="*/ 2251022 w 2251022"/>
              <a:gd name="connsiteY2" fmla="*/ 0 h 2538312"/>
              <a:gd name="connsiteX3" fmla="*/ 131686 w 2251022"/>
              <a:gd name="connsiteY3" fmla="*/ 2538312 h 2538312"/>
              <a:gd name="connsiteX4" fmla="*/ 0 w 2251022"/>
              <a:gd name="connsiteY4" fmla="*/ 1802468 h 2538312"/>
              <a:gd name="connsiteX0" fmla="*/ 0 w 2251022"/>
              <a:gd name="connsiteY0" fmla="*/ 1802468 h 2538312"/>
              <a:gd name="connsiteX1" fmla="*/ 1403613 w 2251022"/>
              <a:gd name="connsiteY1" fmla="*/ 263762 h 2538312"/>
              <a:gd name="connsiteX2" fmla="*/ 2251022 w 2251022"/>
              <a:gd name="connsiteY2" fmla="*/ 0 h 2538312"/>
              <a:gd name="connsiteX3" fmla="*/ 131686 w 2251022"/>
              <a:gd name="connsiteY3" fmla="*/ 2538312 h 2538312"/>
              <a:gd name="connsiteX4" fmla="*/ 0 w 2251022"/>
              <a:gd name="connsiteY4" fmla="*/ 1802468 h 2538312"/>
              <a:gd name="connsiteX0" fmla="*/ 0 w 2138175"/>
              <a:gd name="connsiteY0" fmla="*/ 1717222 h 2453066"/>
              <a:gd name="connsiteX1" fmla="*/ 1403613 w 2138175"/>
              <a:gd name="connsiteY1" fmla="*/ 178516 h 2453066"/>
              <a:gd name="connsiteX2" fmla="*/ 2138175 w 2138175"/>
              <a:gd name="connsiteY2" fmla="*/ 0 h 2453066"/>
              <a:gd name="connsiteX3" fmla="*/ 131686 w 2138175"/>
              <a:gd name="connsiteY3" fmla="*/ 2453066 h 2453066"/>
              <a:gd name="connsiteX4" fmla="*/ 0 w 2138175"/>
              <a:gd name="connsiteY4" fmla="*/ 1717222 h 2453066"/>
              <a:gd name="connsiteX0" fmla="*/ 0 w 2138175"/>
              <a:gd name="connsiteY0" fmla="*/ 1717222 h 2453066"/>
              <a:gd name="connsiteX1" fmla="*/ 1293903 w 2138175"/>
              <a:gd name="connsiteY1" fmla="*/ 110175 h 2453066"/>
              <a:gd name="connsiteX2" fmla="*/ 2138175 w 2138175"/>
              <a:gd name="connsiteY2" fmla="*/ 0 h 2453066"/>
              <a:gd name="connsiteX3" fmla="*/ 131686 w 2138175"/>
              <a:gd name="connsiteY3" fmla="*/ 2453066 h 2453066"/>
              <a:gd name="connsiteX4" fmla="*/ 0 w 2138175"/>
              <a:gd name="connsiteY4" fmla="*/ 1717222 h 2453066"/>
              <a:gd name="connsiteX0" fmla="*/ 0 w 2251167"/>
              <a:gd name="connsiteY0" fmla="*/ 1798705 h 2534549"/>
              <a:gd name="connsiteX1" fmla="*/ 1293903 w 2251167"/>
              <a:gd name="connsiteY1" fmla="*/ 191658 h 2534549"/>
              <a:gd name="connsiteX2" fmla="*/ 2251167 w 2251167"/>
              <a:gd name="connsiteY2" fmla="*/ 0 h 2534549"/>
              <a:gd name="connsiteX3" fmla="*/ 131686 w 2251167"/>
              <a:gd name="connsiteY3" fmla="*/ 2534549 h 2534549"/>
              <a:gd name="connsiteX4" fmla="*/ 0 w 2251167"/>
              <a:gd name="connsiteY4" fmla="*/ 1798705 h 2534549"/>
              <a:gd name="connsiteX0" fmla="*/ 0 w 2260972"/>
              <a:gd name="connsiteY0" fmla="*/ 1805381 h 2541225"/>
              <a:gd name="connsiteX1" fmla="*/ 1293903 w 2260972"/>
              <a:gd name="connsiteY1" fmla="*/ 198334 h 2541225"/>
              <a:gd name="connsiteX2" fmla="*/ 2260972 w 2260972"/>
              <a:gd name="connsiteY2" fmla="*/ 0 h 2541225"/>
              <a:gd name="connsiteX3" fmla="*/ 131686 w 2260972"/>
              <a:gd name="connsiteY3" fmla="*/ 2541225 h 2541225"/>
              <a:gd name="connsiteX4" fmla="*/ 0 w 2260972"/>
              <a:gd name="connsiteY4" fmla="*/ 1805381 h 2541225"/>
              <a:gd name="connsiteX0" fmla="*/ 0 w 2272994"/>
              <a:gd name="connsiteY0" fmla="*/ 1787557 h 2541225"/>
              <a:gd name="connsiteX1" fmla="*/ 1305925 w 2272994"/>
              <a:gd name="connsiteY1" fmla="*/ 198334 h 2541225"/>
              <a:gd name="connsiteX2" fmla="*/ 2272994 w 2272994"/>
              <a:gd name="connsiteY2" fmla="*/ 0 h 2541225"/>
              <a:gd name="connsiteX3" fmla="*/ 143708 w 2272994"/>
              <a:gd name="connsiteY3" fmla="*/ 2541225 h 2541225"/>
              <a:gd name="connsiteX4" fmla="*/ 0 w 2272994"/>
              <a:gd name="connsiteY4" fmla="*/ 1787557 h 2541225"/>
              <a:gd name="connsiteX0" fmla="*/ 0 w 2272994"/>
              <a:gd name="connsiteY0" fmla="*/ 1787557 h 2577123"/>
              <a:gd name="connsiteX1" fmla="*/ 1305925 w 2272994"/>
              <a:gd name="connsiteY1" fmla="*/ 198334 h 2577123"/>
              <a:gd name="connsiteX2" fmla="*/ 2272994 w 2272994"/>
              <a:gd name="connsiteY2" fmla="*/ 0 h 2577123"/>
              <a:gd name="connsiteX3" fmla="*/ 148578 w 2272994"/>
              <a:gd name="connsiteY3" fmla="*/ 2577123 h 2577123"/>
              <a:gd name="connsiteX4" fmla="*/ 0 w 2272994"/>
              <a:gd name="connsiteY4" fmla="*/ 1787557 h 2577123"/>
              <a:gd name="connsiteX0" fmla="*/ 0 w 2272994"/>
              <a:gd name="connsiteY0" fmla="*/ 1787557 h 2579593"/>
              <a:gd name="connsiteX1" fmla="*/ 1305925 w 2272994"/>
              <a:gd name="connsiteY1" fmla="*/ 198334 h 2579593"/>
              <a:gd name="connsiteX2" fmla="*/ 2272994 w 2272994"/>
              <a:gd name="connsiteY2" fmla="*/ 0 h 2579593"/>
              <a:gd name="connsiteX3" fmla="*/ 145539 w 2272994"/>
              <a:gd name="connsiteY3" fmla="*/ 2579593 h 2579593"/>
              <a:gd name="connsiteX4" fmla="*/ 0 w 2272994"/>
              <a:gd name="connsiteY4" fmla="*/ 1787557 h 257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2994" h="2579593">
                <a:moveTo>
                  <a:pt x="0" y="1787557"/>
                </a:moveTo>
                <a:lnTo>
                  <a:pt x="1305925" y="198334"/>
                </a:lnTo>
                <a:lnTo>
                  <a:pt x="2272994" y="0"/>
                </a:lnTo>
                <a:lnTo>
                  <a:pt x="145539" y="2579593"/>
                </a:lnTo>
                <a:lnTo>
                  <a:pt x="0" y="1787557"/>
                </a:lnTo>
                <a:close/>
              </a:path>
            </a:pathLst>
          </a:custGeom>
          <a:solidFill>
            <a:srgbClr val="D6D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54BB6A84-FBBB-D84B-B63E-9688F0A4C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956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7C3079-45F4-E54B-BB5B-FFFE60261689}"/>
              </a:ext>
            </a:extLst>
          </p:cNvPr>
          <p:cNvSpPr txBox="1"/>
          <p:nvPr userDrawn="1"/>
        </p:nvSpPr>
        <p:spPr>
          <a:xfrm>
            <a:off x="7596522" y="2575559"/>
            <a:ext cx="35080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170">
                <a:solidFill>
                  <a:srgbClr val="F84246"/>
                </a:solidFill>
                <a:latin typeface="Montserrat Black" panose="00000A00000000000000" pitchFamily="2" charset="0"/>
              </a:rPr>
              <a:t>DIRECTOR OF OPERATIONS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6B749E-D354-4347-81C4-8933EFA1BEB6}"/>
              </a:ext>
            </a:extLst>
          </p:cNvPr>
          <p:cNvSpPr/>
          <p:nvPr userDrawn="1"/>
        </p:nvSpPr>
        <p:spPr>
          <a:xfrm>
            <a:off x="7588284" y="2771265"/>
            <a:ext cx="3582224" cy="286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0"/>
              </a:lnSpc>
            </a:pP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Lorem ipsum dolor sit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amet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consectetur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adipiscing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elit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. Ut vitae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placerat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mi, a tempus libero.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Donec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tortor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orci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interdum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et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enim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id,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consequat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accumsan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justo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.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Aenean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sit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amet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nunc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ultricies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rhoncus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tellus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non,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sagittis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odio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. Integer lacinia pharetra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nibh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id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tristique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magna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mollis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id.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Vivamus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venenatis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pretium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turpis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sit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amet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porta mi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egestas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vel. Maecenas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eu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arcu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posuere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egestas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dolor sed,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ultricies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lacus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.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Nulla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posuere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turpis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facilisis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consequat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nisl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pulvinar,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consectetur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tellus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8E4DE8-9A4F-D24A-B00A-E7EA73EFE4B6}"/>
              </a:ext>
            </a:extLst>
          </p:cNvPr>
          <p:cNvSpPr/>
          <p:nvPr userDrawn="1"/>
        </p:nvSpPr>
        <p:spPr>
          <a:xfrm>
            <a:off x="2280852" y="2763027"/>
            <a:ext cx="3582224" cy="286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0"/>
              </a:lnSpc>
            </a:pP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Lorem ipsum dolor sit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amet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consectetur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adipiscing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elit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. Ut vitae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placerat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mi, a tempus libero.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Donec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tortor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orci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interdum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et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enim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id,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consequat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accumsan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justo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.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Aenean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sit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amet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nunc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ultricies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rhoncus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tellus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non,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sagittis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odio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. Integer lacinia pharetra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nibh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id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tristique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magna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mollis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id.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Vivamus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venenatis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pretium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turpis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sit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amet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porta mi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egestas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vel. Maecenas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eu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arcu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posuere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egestas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dolor sed,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ultricies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lacus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.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Nulla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posuere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turpis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facilisis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consequat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nisl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pulvinar,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consectetur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tellus</a:t>
            </a:r>
            <a:r>
              <a:rPr lang="en-US" sz="1200" dirty="0">
                <a:solidFill>
                  <a:srgbClr val="111640"/>
                </a:solidFill>
                <a:latin typeface="Montserrat SemiBold" panose="00000700000000000000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41FAD8-E5F3-184B-84D8-95BC8BCE86DC}"/>
              </a:ext>
            </a:extLst>
          </p:cNvPr>
          <p:cNvSpPr txBox="1"/>
          <p:nvPr userDrawn="1"/>
        </p:nvSpPr>
        <p:spPr>
          <a:xfrm>
            <a:off x="2289090" y="2571675"/>
            <a:ext cx="35080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170">
                <a:solidFill>
                  <a:srgbClr val="FA3A3F"/>
                </a:solidFill>
                <a:latin typeface="Montserrat Black" panose="00000A00000000000000" pitchFamily="2" charset="0"/>
              </a:rPr>
              <a:t>DIRECTOR OF OPERATIONS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6C626-12B3-044D-B919-D8783E09EC81}"/>
              </a:ext>
            </a:extLst>
          </p:cNvPr>
          <p:cNvSpPr txBox="1"/>
          <p:nvPr userDrawn="1"/>
        </p:nvSpPr>
        <p:spPr>
          <a:xfrm>
            <a:off x="2247901" y="1326523"/>
            <a:ext cx="35080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spc="170">
                <a:solidFill>
                  <a:srgbClr val="111640"/>
                </a:solidFill>
                <a:latin typeface="Montserrat Black" panose="00000A00000000000000" pitchFamily="2" charset="0"/>
              </a:rPr>
              <a:t>JOHN SMITH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D11E1-07B0-0C41-B487-F1E1EEF5A750}"/>
              </a:ext>
            </a:extLst>
          </p:cNvPr>
          <p:cNvSpPr txBox="1"/>
          <p:nvPr userDrawn="1"/>
        </p:nvSpPr>
        <p:spPr>
          <a:xfrm>
            <a:off x="7563570" y="1326523"/>
            <a:ext cx="35080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spc="170">
                <a:solidFill>
                  <a:srgbClr val="111640"/>
                </a:solidFill>
                <a:latin typeface="Montserrat Black" panose="00000A00000000000000" pitchFamily="2" charset="0"/>
              </a:rPr>
              <a:t>JANE DOE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E60569-F21E-8048-A853-D2B3D449EF37}"/>
              </a:ext>
            </a:extLst>
          </p:cNvPr>
          <p:cNvSpPr/>
          <p:nvPr userDrawn="1"/>
        </p:nvSpPr>
        <p:spPr>
          <a:xfrm rot="10800000">
            <a:off x="2349545" y="2016833"/>
            <a:ext cx="718442" cy="60337"/>
          </a:xfrm>
          <a:prstGeom prst="rect">
            <a:avLst/>
          </a:prstGeom>
          <a:gradFill>
            <a:gsLst>
              <a:gs pos="0">
                <a:srgbClr val="E95740"/>
              </a:gs>
              <a:gs pos="100000">
                <a:srgbClr val="EE3F4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7E9C7E-A037-D14F-A99C-22767139E063}"/>
              </a:ext>
            </a:extLst>
          </p:cNvPr>
          <p:cNvSpPr/>
          <p:nvPr userDrawn="1"/>
        </p:nvSpPr>
        <p:spPr>
          <a:xfrm rot="10800000">
            <a:off x="549570" y="2020477"/>
            <a:ext cx="1645920" cy="60337"/>
          </a:xfrm>
          <a:prstGeom prst="rect">
            <a:avLst/>
          </a:prstGeom>
          <a:gradFill>
            <a:gsLst>
              <a:gs pos="0">
                <a:srgbClr val="E95740"/>
              </a:gs>
              <a:gs pos="100000">
                <a:srgbClr val="EE3F4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BA5D5F-4DCB-1C4B-9509-A48F3FE28D7A}"/>
              </a:ext>
            </a:extLst>
          </p:cNvPr>
          <p:cNvSpPr/>
          <p:nvPr userDrawn="1"/>
        </p:nvSpPr>
        <p:spPr>
          <a:xfrm rot="10800000">
            <a:off x="7668864" y="2013039"/>
            <a:ext cx="718442" cy="60337"/>
          </a:xfrm>
          <a:prstGeom prst="rect">
            <a:avLst/>
          </a:prstGeom>
          <a:gradFill>
            <a:gsLst>
              <a:gs pos="0">
                <a:srgbClr val="E95740"/>
              </a:gs>
              <a:gs pos="100000">
                <a:srgbClr val="EE3F4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BDD412-08FE-C547-89BA-32E5E9BE4725}"/>
              </a:ext>
            </a:extLst>
          </p:cNvPr>
          <p:cNvSpPr/>
          <p:nvPr userDrawn="1"/>
        </p:nvSpPr>
        <p:spPr>
          <a:xfrm rot="10800000">
            <a:off x="5868889" y="2016683"/>
            <a:ext cx="1645920" cy="60337"/>
          </a:xfrm>
          <a:prstGeom prst="rect">
            <a:avLst/>
          </a:prstGeom>
          <a:gradFill>
            <a:gsLst>
              <a:gs pos="0">
                <a:srgbClr val="E95740"/>
              </a:gs>
              <a:gs pos="100000">
                <a:srgbClr val="EE3F4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gonal Stripe 9">
            <a:extLst>
              <a:ext uri="{FF2B5EF4-FFF2-40B4-BE49-F238E27FC236}">
                <a16:creationId xmlns:a16="http://schemas.microsoft.com/office/drawing/2014/main" id="{0D07BADA-8F4D-9C45-AE82-D5DD699C1888}"/>
              </a:ext>
            </a:extLst>
          </p:cNvPr>
          <p:cNvSpPr/>
          <p:nvPr userDrawn="1"/>
        </p:nvSpPr>
        <p:spPr>
          <a:xfrm rot="6060854">
            <a:off x="9843815" y="-28085"/>
            <a:ext cx="2526123" cy="2715129"/>
          </a:xfrm>
          <a:custGeom>
            <a:avLst/>
            <a:gdLst>
              <a:gd name="connsiteX0" fmla="*/ 0 w 1930104"/>
              <a:gd name="connsiteY0" fmla="*/ 1331249 h 2458584"/>
              <a:gd name="connsiteX1" fmla="*/ 1045093 w 1930104"/>
              <a:gd name="connsiteY1" fmla="*/ 0 h 2458584"/>
              <a:gd name="connsiteX2" fmla="*/ 1930104 w 1930104"/>
              <a:gd name="connsiteY2" fmla="*/ 0 h 2458584"/>
              <a:gd name="connsiteX3" fmla="*/ 0 w 1930104"/>
              <a:gd name="connsiteY3" fmla="*/ 2458584 h 2458584"/>
              <a:gd name="connsiteX4" fmla="*/ 0 w 1930104"/>
              <a:gd name="connsiteY4" fmla="*/ 1331249 h 2458584"/>
              <a:gd name="connsiteX0" fmla="*/ 0 w 2231829"/>
              <a:gd name="connsiteY0" fmla="*/ 1540670 h 2458584"/>
              <a:gd name="connsiteX1" fmla="*/ 1346818 w 2231829"/>
              <a:gd name="connsiteY1" fmla="*/ 0 h 2458584"/>
              <a:gd name="connsiteX2" fmla="*/ 2231829 w 2231829"/>
              <a:gd name="connsiteY2" fmla="*/ 0 h 2458584"/>
              <a:gd name="connsiteX3" fmla="*/ 301725 w 2231829"/>
              <a:gd name="connsiteY3" fmla="*/ 2458584 h 2458584"/>
              <a:gd name="connsiteX4" fmla="*/ 0 w 2231829"/>
              <a:gd name="connsiteY4" fmla="*/ 1540670 h 2458584"/>
              <a:gd name="connsiteX0" fmla="*/ 0 w 2231829"/>
              <a:gd name="connsiteY0" fmla="*/ 1540670 h 2558585"/>
              <a:gd name="connsiteX1" fmla="*/ 1346818 w 2231829"/>
              <a:gd name="connsiteY1" fmla="*/ 0 h 2558585"/>
              <a:gd name="connsiteX2" fmla="*/ 2231829 w 2231829"/>
              <a:gd name="connsiteY2" fmla="*/ 0 h 2558585"/>
              <a:gd name="connsiteX3" fmla="*/ 253265 w 2231829"/>
              <a:gd name="connsiteY3" fmla="*/ 2558585 h 2558585"/>
              <a:gd name="connsiteX4" fmla="*/ 0 w 2231829"/>
              <a:gd name="connsiteY4" fmla="*/ 1540670 h 2558585"/>
              <a:gd name="connsiteX0" fmla="*/ 0 w 2269126"/>
              <a:gd name="connsiteY0" fmla="*/ 1166249 h 2558585"/>
              <a:gd name="connsiteX1" fmla="*/ 1384115 w 2269126"/>
              <a:gd name="connsiteY1" fmla="*/ 0 h 2558585"/>
              <a:gd name="connsiteX2" fmla="*/ 2269126 w 2269126"/>
              <a:gd name="connsiteY2" fmla="*/ 0 h 2558585"/>
              <a:gd name="connsiteX3" fmla="*/ 290562 w 2269126"/>
              <a:gd name="connsiteY3" fmla="*/ 2558585 h 2558585"/>
              <a:gd name="connsiteX4" fmla="*/ 0 w 2269126"/>
              <a:gd name="connsiteY4" fmla="*/ 1166249 h 2558585"/>
              <a:gd name="connsiteX0" fmla="*/ 0 w 2269126"/>
              <a:gd name="connsiteY0" fmla="*/ 1166249 h 2578414"/>
              <a:gd name="connsiteX1" fmla="*/ 1384115 w 2269126"/>
              <a:gd name="connsiteY1" fmla="*/ 0 h 2578414"/>
              <a:gd name="connsiteX2" fmla="*/ 2269126 w 2269126"/>
              <a:gd name="connsiteY2" fmla="*/ 0 h 2578414"/>
              <a:gd name="connsiteX3" fmla="*/ 271779 w 2269126"/>
              <a:gd name="connsiteY3" fmla="*/ 2578414 h 2578414"/>
              <a:gd name="connsiteX4" fmla="*/ 0 w 2269126"/>
              <a:gd name="connsiteY4" fmla="*/ 1166249 h 2578414"/>
              <a:gd name="connsiteX0" fmla="*/ 0 w 2269126"/>
              <a:gd name="connsiteY0" fmla="*/ 1166249 h 2569755"/>
              <a:gd name="connsiteX1" fmla="*/ 1384115 w 2269126"/>
              <a:gd name="connsiteY1" fmla="*/ 0 h 2569755"/>
              <a:gd name="connsiteX2" fmla="*/ 2269126 w 2269126"/>
              <a:gd name="connsiteY2" fmla="*/ 0 h 2569755"/>
              <a:gd name="connsiteX3" fmla="*/ 283032 w 2269126"/>
              <a:gd name="connsiteY3" fmla="*/ 2569755 h 2569755"/>
              <a:gd name="connsiteX4" fmla="*/ 0 w 2269126"/>
              <a:gd name="connsiteY4" fmla="*/ 1166249 h 2569755"/>
              <a:gd name="connsiteX0" fmla="*/ 0 w 2269126"/>
              <a:gd name="connsiteY0" fmla="*/ 1166249 h 2592784"/>
              <a:gd name="connsiteX1" fmla="*/ 1384115 w 2269126"/>
              <a:gd name="connsiteY1" fmla="*/ 0 h 2592784"/>
              <a:gd name="connsiteX2" fmla="*/ 2269126 w 2269126"/>
              <a:gd name="connsiteY2" fmla="*/ 0 h 2592784"/>
              <a:gd name="connsiteX3" fmla="*/ 281045 w 2269126"/>
              <a:gd name="connsiteY3" fmla="*/ 2592784 h 2592784"/>
              <a:gd name="connsiteX4" fmla="*/ 0 w 2269126"/>
              <a:gd name="connsiteY4" fmla="*/ 1166249 h 2592784"/>
              <a:gd name="connsiteX0" fmla="*/ 0 w 2269126"/>
              <a:gd name="connsiteY0" fmla="*/ 1166249 h 2538312"/>
              <a:gd name="connsiteX1" fmla="*/ 1384115 w 2269126"/>
              <a:gd name="connsiteY1" fmla="*/ 0 h 2538312"/>
              <a:gd name="connsiteX2" fmla="*/ 2269126 w 2269126"/>
              <a:gd name="connsiteY2" fmla="*/ 0 h 2538312"/>
              <a:gd name="connsiteX3" fmla="*/ 149790 w 2269126"/>
              <a:gd name="connsiteY3" fmla="*/ 2538312 h 2538312"/>
              <a:gd name="connsiteX4" fmla="*/ 0 w 2269126"/>
              <a:gd name="connsiteY4" fmla="*/ 1166249 h 2538312"/>
              <a:gd name="connsiteX0" fmla="*/ 0 w 2251022"/>
              <a:gd name="connsiteY0" fmla="*/ 1802468 h 2538312"/>
              <a:gd name="connsiteX1" fmla="*/ 1366011 w 2251022"/>
              <a:gd name="connsiteY1" fmla="*/ 0 h 2538312"/>
              <a:gd name="connsiteX2" fmla="*/ 2251022 w 2251022"/>
              <a:gd name="connsiteY2" fmla="*/ 0 h 2538312"/>
              <a:gd name="connsiteX3" fmla="*/ 131686 w 2251022"/>
              <a:gd name="connsiteY3" fmla="*/ 2538312 h 2538312"/>
              <a:gd name="connsiteX4" fmla="*/ 0 w 2251022"/>
              <a:gd name="connsiteY4" fmla="*/ 1802468 h 2538312"/>
              <a:gd name="connsiteX0" fmla="*/ 0 w 2251022"/>
              <a:gd name="connsiteY0" fmla="*/ 1802468 h 2538312"/>
              <a:gd name="connsiteX1" fmla="*/ 1403613 w 2251022"/>
              <a:gd name="connsiteY1" fmla="*/ 263762 h 2538312"/>
              <a:gd name="connsiteX2" fmla="*/ 2251022 w 2251022"/>
              <a:gd name="connsiteY2" fmla="*/ 0 h 2538312"/>
              <a:gd name="connsiteX3" fmla="*/ 131686 w 2251022"/>
              <a:gd name="connsiteY3" fmla="*/ 2538312 h 2538312"/>
              <a:gd name="connsiteX4" fmla="*/ 0 w 2251022"/>
              <a:gd name="connsiteY4" fmla="*/ 1802468 h 2538312"/>
              <a:gd name="connsiteX0" fmla="*/ 0 w 2138175"/>
              <a:gd name="connsiteY0" fmla="*/ 1717222 h 2453066"/>
              <a:gd name="connsiteX1" fmla="*/ 1403613 w 2138175"/>
              <a:gd name="connsiteY1" fmla="*/ 178516 h 2453066"/>
              <a:gd name="connsiteX2" fmla="*/ 2138175 w 2138175"/>
              <a:gd name="connsiteY2" fmla="*/ 0 h 2453066"/>
              <a:gd name="connsiteX3" fmla="*/ 131686 w 2138175"/>
              <a:gd name="connsiteY3" fmla="*/ 2453066 h 2453066"/>
              <a:gd name="connsiteX4" fmla="*/ 0 w 2138175"/>
              <a:gd name="connsiteY4" fmla="*/ 1717222 h 2453066"/>
              <a:gd name="connsiteX0" fmla="*/ 0 w 2138175"/>
              <a:gd name="connsiteY0" fmla="*/ 1717222 h 2453066"/>
              <a:gd name="connsiteX1" fmla="*/ 1293903 w 2138175"/>
              <a:gd name="connsiteY1" fmla="*/ 110175 h 2453066"/>
              <a:gd name="connsiteX2" fmla="*/ 2138175 w 2138175"/>
              <a:gd name="connsiteY2" fmla="*/ 0 h 2453066"/>
              <a:gd name="connsiteX3" fmla="*/ 131686 w 2138175"/>
              <a:gd name="connsiteY3" fmla="*/ 2453066 h 2453066"/>
              <a:gd name="connsiteX4" fmla="*/ 0 w 2138175"/>
              <a:gd name="connsiteY4" fmla="*/ 1717222 h 2453066"/>
              <a:gd name="connsiteX0" fmla="*/ 0 w 2251167"/>
              <a:gd name="connsiteY0" fmla="*/ 1798705 h 2534549"/>
              <a:gd name="connsiteX1" fmla="*/ 1293903 w 2251167"/>
              <a:gd name="connsiteY1" fmla="*/ 191658 h 2534549"/>
              <a:gd name="connsiteX2" fmla="*/ 2251167 w 2251167"/>
              <a:gd name="connsiteY2" fmla="*/ 0 h 2534549"/>
              <a:gd name="connsiteX3" fmla="*/ 131686 w 2251167"/>
              <a:gd name="connsiteY3" fmla="*/ 2534549 h 2534549"/>
              <a:gd name="connsiteX4" fmla="*/ 0 w 2251167"/>
              <a:gd name="connsiteY4" fmla="*/ 1798705 h 2534549"/>
              <a:gd name="connsiteX0" fmla="*/ 0 w 2260972"/>
              <a:gd name="connsiteY0" fmla="*/ 1805381 h 2541225"/>
              <a:gd name="connsiteX1" fmla="*/ 1293903 w 2260972"/>
              <a:gd name="connsiteY1" fmla="*/ 198334 h 2541225"/>
              <a:gd name="connsiteX2" fmla="*/ 2260972 w 2260972"/>
              <a:gd name="connsiteY2" fmla="*/ 0 h 2541225"/>
              <a:gd name="connsiteX3" fmla="*/ 131686 w 2260972"/>
              <a:gd name="connsiteY3" fmla="*/ 2541225 h 2541225"/>
              <a:gd name="connsiteX4" fmla="*/ 0 w 2260972"/>
              <a:gd name="connsiteY4" fmla="*/ 1805381 h 2541225"/>
              <a:gd name="connsiteX0" fmla="*/ 0 w 2272994"/>
              <a:gd name="connsiteY0" fmla="*/ 1787557 h 2541225"/>
              <a:gd name="connsiteX1" fmla="*/ 1305925 w 2272994"/>
              <a:gd name="connsiteY1" fmla="*/ 198334 h 2541225"/>
              <a:gd name="connsiteX2" fmla="*/ 2272994 w 2272994"/>
              <a:gd name="connsiteY2" fmla="*/ 0 h 2541225"/>
              <a:gd name="connsiteX3" fmla="*/ 143708 w 2272994"/>
              <a:gd name="connsiteY3" fmla="*/ 2541225 h 2541225"/>
              <a:gd name="connsiteX4" fmla="*/ 0 w 2272994"/>
              <a:gd name="connsiteY4" fmla="*/ 1787557 h 2541225"/>
              <a:gd name="connsiteX0" fmla="*/ 0 w 2272994"/>
              <a:gd name="connsiteY0" fmla="*/ 1787557 h 2577123"/>
              <a:gd name="connsiteX1" fmla="*/ 1305925 w 2272994"/>
              <a:gd name="connsiteY1" fmla="*/ 198334 h 2577123"/>
              <a:gd name="connsiteX2" fmla="*/ 2272994 w 2272994"/>
              <a:gd name="connsiteY2" fmla="*/ 0 h 2577123"/>
              <a:gd name="connsiteX3" fmla="*/ 148578 w 2272994"/>
              <a:gd name="connsiteY3" fmla="*/ 2577123 h 2577123"/>
              <a:gd name="connsiteX4" fmla="*/ 0 w 2272994"/>
              <a:gd name="connsiteY4" fmla="*/ 1787557 h 2577123"/>
              <a:gd name="connsiteX0" fmla="*/ 0 w 2272994"/>
              <a:gd name="connsiteY0" fmla="*/ 1787557 h 2579593"/>
              <a:gd name="connsiteX1" fmla="*/ 1305925 w 2272994"/>
              <a:gd name="connsiteY1" fmla="*/ 198334 h 2579593"/>
              <a:gd name="connsiteX2" fmla="*/ 2272994 w 2272994"/>
              <a:gd name="connsiteY2" fmla="*/ 0 h 2579593"/>
              <a:gd name="connsiteX3" fmla="*/ 145539 w 2272994"/>
              <a:gd name="connsiteY3" fmla="*/ 2579593 h 2579593"/>
              <a:gd name="connsiteX4" fmla="*/ 0 w 2272994"/>
              <a:gd name="connsiteY4" fmla="*/ 1787557 h 257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2994" h="2579593">
                <a:moveTo>
                  <a:pt x="0" y="1787557"/>
                </a:moveTo>
                <a:lnTo>
                  <a:pt x="1305925" y="198334"/>
                </a:lnTo>
                <a:lnTo>
                  <a:pt x="2272994" y="0"/>
                </a:lnTo>
                <a:lnTo>
                  <a:pt x="145539" y="2579593"/>
                </a:lnTo>
                <a:lnTo>
                  <a:pt x="0" y="1787557"/>
                </a:lnTo>
                <a:close/>
              </a:path>
            </a:pathLst>
          </a:custGeom>
          <a:solidFill>
            <a:srgbClr val="D6D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54BB6A84-FBBB-D84B-B63E-9688F0A4C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DA69-7990-E244-9704-F83F92E9D8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1863" y="683288"/>
            <a:ext cx="1025417" cy="1348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35CFF2-D6A5-7E47-83FE-D9CB358EA8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747" y="592853"/>
            <a:ext cx="1166794" cy="14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358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DCDEF6-5920-6242-9CF6-8F0598CA945E}"/>
              </a:ext>
            </a:extLst>
          </p:cNvPr>
          <p:cNvSpPr/>
          <p:nvPr userDrawn="1"/>
        </p:nvSpPr>
        <p:spPr>
          <a:xfrm>
            <a:off x="135082" y="6296891"/>
            <a:ext cx="11897591" cy="42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300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D4B88FD-95AE-2244-BE47-7008F02E8254}"/>
              </a:ext>
            </a:extLst>
          </p:cNvPr>
          <p:cNvSpPr txBox="1"/>
          <p:nvPr userDrawn="1"/>
        </p:nvSpPr>
        <p:spPr>
          <a:xfrm>
            <a:off x="392029" y="956871"/>
            <a:ext cx="73338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170">
                <a:solidFill>
                  <a:srgbClr val="111640"/>
                </a:solidFill>
                <a:latin typeface="Montserrat Black" panose="00000A00000000000000" pitchFamily="2" charset="0"/>
              </a:rPr>
              <a:t>LOREM IPSUM DOLOR SITI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DC7C19-C4EB-5C42-905F-F830AC21A555}"/>
              </a:ext>
            </a:extLst>
          </p:cNvPr>
          <p:cNvSpPr/>
          <p:nvPr userDrawn="1"/>
        </p:nvSpPr>
        <p:spPr>
          <a:xfrm>
            <a:off x="421213" y="1484158"/>
            <a:ext cx="70788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0"/>
              </a:lnSpc>
            </a:pPr>
            <a:r>
              <a:rPr lang="en-US" sz="1600" dirty="0">
                <a:solidFill>
                  <a:srgbClr val="A990B8"/>
                </a:solidFill>
                <a:latin typeface="Montserrat SemiBold" panose="00000700000000000000" pitchFamily="2" charset="0"/>
              </a:rPr>
              <a:t>Lorem ipsum dolor </a:t>
            </a:r>
            <a:r>
              <a:rPr lang="en-US" sz="1600" dirty="0" err="1">
                <a:solidFill>
                  <a:srgbClr val="A990B8"/>
                </a:solidFill>
                <a:latin typeface="Montserrat SemiBold" panose="00000700000000000000" pitchFamily="2" charset="0"/>
              </a:rPr>
              <a:t>siti</a:t>
            </a:r>
            <a:r>
              <a:rPr lang="en-US" sz="1600" dirty="0">
                <a:solidFill>
                  <a:srgbClr val="A990B8"/>
                </a:solidFill>
                <a:latin typeface="Montserrat SemiBold" panose="00000700000000000000" pitchFamily="2" charset="0"/>
              </a:rPr>
              <a:t> </a:t>
            </a:r>
            <a:r>
              <a:rPr lang="en-US" sz="1600" dirty="0" err="1">
                <a:solidFill>
                  <a:srgbClr val="A990B8"/>
                </a:solidFill>
                <a:latin typeface="Montserrat SemiBold" panose="00000700000000000000" pitchFamily="2" charset="0"/>
              </a:rPr>
              <a:t>amet</a:t>
            </a:r>
            <a:r>
              <a:rPr lang="en-US" sz="1600" dirty="0">
                <a:solidFill>
                  <a:srgbClr val="A990B8"/>
                </a:solidFill>
                <a:latin typeface="Montserrat SemiBold" panose="00000700000000000000" pitchFamily="2" charset="0"/>
              </a:rPr>
              <a:t> </a:t>
            </a:r>
            <a:r>
              <a:rPr lang="en-US" sz="1600" dirty="0" err="1">
                <a:solidFill>
                  <a:srgbClr val="A990B8"/>
                </a:solidFill>
                <a:latin typeface="Montserrat SemiBold" panose="00000700000000000000" pitchFamily="2" charset="0"/>
              </a:rPr>
              <a:t>consecteteur</a:t>
            </a:r>
            <a:r>
              <a:rPr lang="en-US" sz="1600" dirty="0">
                <a:solidFill>
                  <a:srgbClr val="A990B8"/>
                </a:solidFill>
                <a:latin typeface="Montserrat SemiBold" panose="00000700000000000000" pitchFamily="2" charset="0"/>
              </a:rPr>
              <a:t> </a:t>
            </a:r>
            <a:r>
              <a:rPr lang="en-US" sz="1600" dirty="0" err="1">
                <a:solidFill>
                  <a:srgbClr val="A990B8"/>
                </a:solidFill>
                <a:latin typeface="Montserrat SemiBold" panose="00000700000000000000" pitchFamily="2" charset="0"/>
              </a:rPr>
              <a:t>adipiscing</a:t>
            </a:r>
            <a:r>
              <a:rPr lang="en-US" sz="1600" dirty="0">
                <a:solidFill>
                  <a:srgbClr val="A990B8"/>
                </a:solidFill>
                <a:latin typeface="Montserrat SemiBold" panose="00000700000000000000" pitchFamily="2" charset="0"/>
              </a:rPr>
              <a:t> </a:t>
            </a:r>
            <a:r>
              <a:rPr lang="en-US" sz="1600" dirty="0" err="1">
                <a:solidFill>
                  <a:srgbClr val="A990B8"/>
                </a:solidFill>
                <a:latin typeface="Montserrat SemiBold" panose="00000700000000000000" pitchFamily="2" charset="0"/>
              </a:rPr>
              <a:t>elit</a:t>
            </a:r>
            <a:endParaRPr lang="en-US" sz="1600" dirty="0">
              <a:solidFill>
                <a:srgbClr val="A990B8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941BF1-7266-A342-B87A-732D80920A89}"/>
              </a:ext>
            </a:extLst>
          </p:cNvPr>
          <p:cNvSpPr txBox="1"/>
          <p:nvPr userDrawn="1"/>
        </p:nvSpPr>
        <p:spPr>
          <a:xfrm>
            <a:off x="428216" y="3235182"/>
            <a:ext cx="306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130">
                <a:solidFill>
                  <a:srgbClr val="FA3A3F"/>
                </a:solidFill>
                <a:latin typeface="Montserrat Bold" panose="00000800000000000000" pitchFamily="2" charset="0"/>
              </a:rPr>
              <a:t>LOREM IPSUM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0C01B5-A55C-3547-934D-14AF9BF258E2}"/>
              </a:ext>
            </a:extLst>
          </p:cNvPr>
          <p:cNvSpPr txBox="1"/>
          <p:nvPr userDrawn="1"/>
        </p:nvSpPr>
        <p:spPr>
          <a:xfrm>
            <a:off x="428215" y="3522473"/>
            <a:ext cx="3069256" cy="215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E4E936-3A3A-2948-8567-D577924AA771}"/>
              </a:ext>
            </a:extLst>
          </p:cNvPr>
          <p:cNvSpPr txBox="1"/>
          <p:nvPr userDrawn="1"/>
        </p:nvSpPr>
        <p:spPr>
          <a:xfrm>
            <a:off x="4042310" y="3236307"/>
            <a:ext cx="306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130">
                <a:solidFill>
                  <a:srgbClr val="FA3A3F"/>
                </a:solidFill>
                <a:latin typeface="Montserrat Bold" panose="00000800000000000000" pitchFamily="2" charset="0"/>
              </a:rPr>
              <a:t>LOREM IPSUM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99AEC0-D73C-DA42-BBB1-45AAF4F4590E}"/>
              </a:ext>
            </a:extLst>
          </p:cNvPr>
          <p:cNvSpPr txBox="1"/>
          <p:nvPr userDrawn="1"/>
        </p:nvSpPr>
        <p:spPr>
          <a:xfrm>
            <a:off x="4042312" y="3536300"/>
            <a:ext cx="3069256" cy="215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D495BA-2FCE-734F-8125-46B41FF0AB9C}"/>
              </a:ext>
            </a:extLst>
          </p:cNvPr>
          <p:cNvSpPr txBox="1"/>
          <p:nvPr userDrawn="1"/>
        </p:nvSpPr>
        <p:spPr>
          <a:xfrm>
            <a:off x="7656404" y="3231939"/>
            <a:ext cx="306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130">
                <a:solidFill>
                  <a:srgbClr val="FA3A3F"/>
                </a:solidFill>
                <a:latin typeface="Montserrat Bold" panose="00000800000000000000" pitchFamily="2" charset="0"/>
              </a:rPr>
              <a:t>LOREM IPSUM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7A8964-FF67-2D40-9A00-82702CB09BE7}"/>
              </a:ext>
            </a:extLst>
          </p:cNvPr>
          <p:cNvSpPr txBox="1"/>
          <p:nvPr userDrawn="1"/>
        </p:nvSpPr>
        <p:spPr>
          <a:xfrm>
            <a:off x="7656407" y="3514439"/>
            <a:ext cx="3069256" cy="215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 dirty="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627922-352E-A44B-8CD0-95BE51660B24}"/>
              </a:ext>
            </a:extLst>
          </p:cNvPr>
          <p:cNvSpPr/>
          <p:nvPr userDrawn="1"/>
        </p:nvSpPr>
        <p:spPr>
          <a:xfrm>
            <a:off x="430940" y="2333919"/>
            <a:ext cx="102947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0"/>
              </a:lnSpc>
            </a:pP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Lorem ipsum dolor sit </a:t>
            </a:r>
            <a:r>
              <a:rPr lang="en-US" sz="16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amet</a:t>
            </a: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6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consectetur</a:t>
            </a: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6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adipiscing</a:t>
            </a: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6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elit</a:t>
            </a: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. Ut vitae </a:t>
            </a:r>
            <a:r>
              <a:rPr lang="en-US" sz="16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placerat</a:t>
            </a: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 mi, a tempus libero. </a:t>
            </a:r>
            <a:r>
              <a:rPr lang="en-US" sz="16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Donec</a:t>
            </a: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6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tortor</a:t>
            </a: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6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orci</a:t>
            </a: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6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interdum</a:t>
            </a: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 et </a:t>
            </a:r>
            <a:r>
              <a:rPr lang="en-US" sz="16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enim</a:t>
            </a: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 id, </a:t>
            </a:r>
            <a:r>
              <a:rPr lang="en-US" sz="16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consequat</a:t>
            </a: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6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accumsan</a:t>
            </a: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6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justo</a:t>
            </a: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. </a:t>
            </a:r>
            <a:r>
              <a:rPr lang="en-US" sz="16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Aenean</a:t>
            </a: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 sit </a:t>
            </a:r>
            <a:r>
              <a:rPr lang="en-US" sz="16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amet</a:t>
            </a: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6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nunc</a:t>
            </a: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6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ultricies</a:t>
            </a: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, </a:t>
            </a:r>
            <a:r>
              <a:rPr lang="en-US" sz="16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rhoncus</a:t>
            </a: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6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tellus</a:t>
            </a: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 non, </a:t>
            </a:r>
            <a:r>
              <a:rPr lang="en-US" sz="16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sagittis</a:t>
            </a: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 </a:t>
            </a:r>
            <a:r>
              <a:rPr lang="en-US" sz="1600" dirty="0" err="1">
                <a:solidFill>
                  <a:srgbClr val="111640"/>
                </a:solidFill>
                <a:latin typeface="Montserrat SemiBold" panose="00000700000000000000" pitchFamily="2" charset="0"/>
              </a:rPr>
              <a:t>odio</a:t>
            </a:r>
            <a:r>
              <a:rPr lang="en-US" sz="1600" dirty="0">
                <a:solidFill>
                  <a:srgbClr val="111640"/>
                </a:solidFill>
                <a:latin typeface="Montserrat SemiBold" panose="00000700000000000000" pitchFamily="2" charset="0"/>
              </a:rPr>
              <a:t>. Integer lacinia.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782DAB26-E3C3-0845-A08A-186B5A61B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68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C9AEFC-3689-2F40-AC49-268012B7B48E}"/>
              </a:ext>
            </a:extLst>
          </p:cNvPr>
          <p:cNvSpPr txBox="1"/>
          <p:nvPr userDrawn="1"/>
        </p:nvSpPr>
        <p:spPr>
          <a:xfrm>
            <a:off x="369649" y="810966"/>
            <a:ext cx="9017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300">
                <a:solidFill>
                  <a:srgbClr val="121743"/>
                </a:solidFill>
                <a:latin typeface="Montserrat Black" panose="00000A00000000000000" pitchFamily="2" charset="0"/>
              </a:rPr>
              <a:t>PERFORMANCE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992367-9B9B-8F48-AB91-520C10F37536}"/>
              </a:ext>
            </a:extLst>
          </p:cNvPr>
          <p:cNvSpPr/>
          <p:nvPr userDrawn="1"/>
        </p:nvSpPr>
        <p:spPr>
          <a:xfrm rot="10800000">
            <a:off x="513458" y="2007786"/>
            <a:ext cx="718442" cy="60337"/>
          </a:xfrm>
          <a:prstGeom prst="rect">
            <a:avLst/>
          </a:prstGeom>
          <a:gradFill>
            <a:gsLst>
              <a:gs pos="0">
                <a:srgbClr val="E95740"/>
              </a:gs>
              <a:gs pos="100000">
                <a:srgbClr val="EE3F4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61F8D3-B8A6-864C-ACC0-1A98BE0BDE8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78870861"/>
              </p:ext>
            </p:extLst>
          </p:nvPr>
        </p:nvGraphicFramePr>
        <p:xfrm>
          <a:off x="6531429" y="1495005"/>
          <a:ext cx="5141762" cy="374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F22E590-70C3-E24D-8471-5D83907130FA}"/>
              </a:ext>
            </a:extLst>
          </p:cNvPr>
          <p:cNvSpPr/>
          <p:nvPr userDrawn="1"/>
        </p:nvSpPr>
        <p:spPr>
          <a:xfrm>
            <a:off x="422865" y="2133778"/>
            <a:ext cx="5177835" cy="3488546"/>
          </a:xfrm>
          <a:prstGeom prst="rect">
            <a:avLst/>
          </a:prstGeom>
        </p:spPr>
        <p:txBody>
          <a:bodyPr wrap="square" tIns="274320">
            <a:noAutofit/>
          </a:bodyPr>
          <a:lstStyle/>
          <a:p>
            <a:pPr>
              <a:lnSpc>
                <a:spcPts val="1750"/>
              </a:lnSpc>
              <a:spcAft>
                <a:spcPts val="600"/>
              </a:spcAft>
            </a:pPr>
            <a:r>
              <a:rPr lang="en-US" sz="1600" b="1" i="0" spc="170">
                <a:solidFill>
                  <a:srgbClr val="FA3A3F"/>
                </a:solidFill>
                <a:latin typeface="Montserrat" pitchFamily="2" charset="77"/>
              </a:rPr>
              <a:t>ATTACK VOLUME</a:t>
            </a:r>
            <a:endParaRPr lang="en-US" sz="1600" b="1" i="0">
              <a:solidFill>
                <a:srgbClr val="111640"/>
              </a:solidFill>
              <a:latin typeface="Montserrat" pitchFamily="2" charset="77"/>
            </a:endParaRPr>
          </a:p>
          <a:p>
            <a:pPr marL="628650" lvl="1" indent="-171450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0" i="0">
                <a:solidFill>
                  <a:srgbClr val="111640"/>
                </a:solidFill>
                <a:latin typeface="Montserrat" pitchFamily="2" charset="77"/>
              </a:rPr>
              <a:t>We deliver general threat intel feeds that cover all industries and verticals</a:t>
            </a:r>
          </a:p>
          <a:p>
            <a:pPr marL="628650" lvl="1" indent="-171450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0" i="0">
                <a:solidFill>
                  <a:srgbClr val="111640"/>
                </a:solidFill>
                <a:latin typeface="Montserrat" pitchFamily="2" charset="77"/>
              </a:rPr>
              <a:t>We tune open Source Threat Intel native in LogRhythm – 6 Plus feeds</a:t>
            </a:r>
          </a:p>
          <a:p>
            <a:pPr marL="457200" lvl="1" indent="0">
              <a:lnSpc>
                <a:spcPts val="1750"/>
              </a:lnSpc>
              <a:buFont typeface="Arial" panose="020B0604020202020204" pitchFamily="34" charset="0"/>
              <a:buNone/>
            </a:pPr>
            <a:endParaRPr lang="en-US" sz="1600">
              <a:solidFill>
                <a:srgbClr val="111640"/>
              </a:solidFill>
              <a:latin typeface="Montserrat SemiBold" panose="00000700000000000000" pitchFamily="2" charset="0"/>
            </a:endParaRPr>
          </a:p>
          <a:p>
            <a:endParaRPr lang="en-US" sz="1600">
              <a:latin typeface="Montserrat" pitchFamily="2" charset="77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E668FD6D-2BBB-734C-9FC7-553B9A1D6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16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B71E78-74B5-AD45-9015-B44AC89BA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31E499-D70A-2F4A-A290-3D7B461A4F66}"/>
              </a:ext>
            </a:extLst>
          </p:cNvPr>
          <p:cNvGrpSpPr/>
          <p:nvPr userDrawn="1"/>
        </p:nvGrpSpPr>
        <p:grpSpPr>
          <a:xfrm>
            <a:off x="1169623" y="1870364"/>
            <a:ext cx="9869355" cy="3581119"/>
            <a:chOff x="275559" y="973348"/>
            <a:chExt cx="11640874" cy="42239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88C126E-3EC4-524A-A193-971DE0E7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40937" y="4219214"/>
              <a:ext cx="972878" cy="9728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F36DBE-619E-3A41-A75C-8CB3B087D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9556" y="4219214"/>
              <a:ext cx="972878" cy="9728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ACB9A2-E671-1244-A68F-8E6DCB13F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9119" y="4219214"/>
              <a:ext cx="972878" cy="97287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03E876-E6C7-4D49-A872-780DD0DF0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8338" y="4219214"/>
              <a:ext cx="972878" cy="97287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D4837D-C7BE-454D-8965-E2D073A2C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557" y="4219214"/>
              <a:ext cx="972878" cy="9728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91B0BF5-C71E-FD46-B0EA-54052E296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6759" y="4219214"/>
              <a:ext cx="972878" cy="97287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A79687-27BC-5D4A-8F9F-3E03CBFB8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4792" y="4219214"/>
              <a:ext cx="972878" cy="97287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83B3D62-8D7D-6048-B0D7-B10D82257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59" y="4224389"/>
              <a:ext cx="972878" cy="9728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431D3A-2120-2049-A46D-6DC8888F7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43555" y="2606983"/>
              <a:ext cx="972878" cy="97287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DFEC65-4862-9447-B2A3-37722F6FE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5148" y="2606983"/>
              <a:ext cx="972878" cy="97287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11A9EAF-9C7B-0E47-B8CF-B88EC3A48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0332" y="2606983"/>
              <a:ext cx="972878" cy="97287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9D8EB94-B960-4641-83B5-E83DC0CBE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1104" y="2606983"/>
              <a:ext cx="972878" cy="97287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575391-7193-FB46-8076-008CD3A27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557" y="2606983"/>
              <a:ext cx="972878" cy="97287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3A8FEE4-E608-2D4F-9111-B53DB4453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6759" y="2606983"/>
              <a:ext cx="972878" cy="97287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163088E-FFCF-544D-B9AA-731B2112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3486" y="2606983"/>
              <a:ext cx="972878" cy="97287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799F894-C9B2-E840-83FA-64F9FA62D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" y="2606983"/>
              <a:ext cx="972878" cy="97287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B4E3BD8-9CD1-3041-AFFD-2BB82FFB1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40937" y="973348"/>
              <a:ext cx="972878" cy="97287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EDFFD4E-E5BB-A04C-B1A8-27A4522A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9556" y="992235"/>
              <a:ext cx="972878" cy="97287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3B4CE60-FDEF-5348-BF40-AF6074981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8175" y="992235"/>
              <a:ext cx="972878" cy="97287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1E11627-F50B-5C4C-8D63-6F96B0685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1104" y="992235"/>
              <a:ext cx="972878" cy="97287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70BB9D8-5D02-DE43-92D2-7668D73F8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4704" y="992235"/>
              <a:ext cx="972878" cy="97287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983EB03-C772-F44F-9817-5BB876727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6759" y="992235"/>
              <a:ext cx="972878" cy="97287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0BADAB8-1660-4143-8BEF-AAE2CC36B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4792" y="992235"/>
              <a:ext cx="972878" cy="97287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6C447F4-11C1-A04C-AD96-34B7E1AEB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178" y="1004267"/>
              <a:ext cx="972878" cy="972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27247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B71E78-74B5-AD45-9015-B44AC89BA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7012" y="6330406"/>
            <a:ext cx="381000" cy="365125"/>
          </a:xfrm>
        </p:spPr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1F5B04-8629-C540-AA6F-FC68B2B723DD}"/>
              </a:ext>
            </a:extLst>
          </p:cNvPr>
          <p:cNvGrpSpPr/>
          <p:nvPr userDrawn="1"/>
        </p:nvGrpSpPr>
        <p:grpSpPr>
          <a:xfrm>
            <a:off x="1169623" y="1891146"/>
            <a:ext cx="9869360" cy="3560719"/>
            <a:chOff x="275559" y="992235"/>
            <a:chExt cx="11640879" cy="419985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4DEF3EE-4C56-9643-A37A-8AAEDAF2270A}"/>
                </a:ext>
              </a:extLst>
            </p:cNvPr>
            <p:cNvGrpSpPr/>
            <p:nvPr/>
          </p:nvGrpSpPr>
          <p:grpSpPr>
            <a:xfrm>
              <a:off x="275563" y="992235"/>
              <a:ext cx="11640875" cy="975395"/>
              <a:chOff x="275559" y="1918666"/>
              <a:chExt cx="11640875" cy="975395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2553D226-893E-5A4B-833C-7DDDBE721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43556" y="1918666"/>
                <a:ext cx="972878" cy="972878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26CC18F-32F8-DE49-ADDA-6F88AF33A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19556" y="1918666"/>
                <a:ext cx="972878" cy="972878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A3907D71-81DA-A14A-8682-442B8BE5C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0328" y="1918666"/>
                <a:ext cx="972878" cy="972878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B1B7191E-1274-F744-A116-DE335826B3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68943" y="1918666"/>
                <a:ext cx="972878" cy="972878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BA2BAD22-B3D1-1D44-8042-E211A7361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47558" y="1918666"/>
                <a:ext cx="972878" cy="972878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FAB4F2CF-7261-454B-84D8-A23A55D24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26173" y="1918666"/>
                <a:ext cx="972878" cy="972878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4CB8043D-3636-F344-A811-04F3729E67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99559" y="1918666"/>
                <a:ext cx="972878" cy="972878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DACC84F5-D2C0-C743-9B4E-B4562CA9F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5559" y="1921183"/>
                <a:ext cx="972878" cy="972878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6199904-6632-3649-9D1C-CCB54C8A6AE4}"/>
                </a:ext>
              </a:extLst>
            </p:cNvPr>
            <p:cNvGrpSpPr/>
            <p:nvPr/>
          </p:nvGrpSpPr>
          <p:grpSpPr>
            <a:xfrm>
              <a:off x="275559" y="2606983"/>
              <a:ext cx="11640874" cy="972878"/>
              <a:chOff x="275559" y="1921183"/>
              <a:chExt cx="11640874" cy="972878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38BF5389-C719-564E-9541-EFCFB9673E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43555" y="1921183"/>
                <a:ext cx="972878" cy="97287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2247F1C-FE97-DF45-835E-B4C52CD0BB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19556" y="1921183"/>
                <a:ext cx="972878" cy="972878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A687939C-DF11-DC46-BDE5-FB00AD6D0D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5557" y="1921183"/>
                <a:ext cx="972878" cy="972878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F1026A0F-658A-1C40-89FF-59BAED72E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68338" y="1921183"/>
                <a:ext cx="972878" cy="972878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AE09A790-A0C2-7644-AA43-8870F4755D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44704" y="1921183"/>
                <a:ext cx="972878" cy="972878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4A1EDF25-ED18-8C46-9229-AD7EE2B6EA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23558" y="1921183"/>
                <a:ext cx="972878" cy="972878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59AA280F-1949-0342-A32D-E65F2FFA0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99559" y="1921183"/>
                <a:ext cx="972878" cy="97287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ECCC1786-26F1-0C4F-B8A7-BCF2A820AA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5559" y="1921183"/>
                <a:ext cx="972878" cy="972878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6407604-FF9F-F94E-934F-2DC8E06D8EBB}"/>
                </a:ext>
              </a:extLst>
            </p:cNvPr>
            <p:cNvGrpSpPr/>
            <p:nvPr/>
          </p:nvGrpSpPr>
          <p:grpSpPr>
            <a:xfrm>
              <a:off x="275559" y="4219214"/>
              <a:ext cx="11640874" cy="972878"/>
              <a:chOff x="275559" y="1921183"/>
              <a:chExt cx="11640874" cy="972878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AEB3BD0-60E5-B846-97BA-9F9773D1D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43555" y="1921183"/>
                <a:ext cx="972878" cy="972878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1E8D1F3-766C-814B-87ED-E26502CE1A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19556" y="1921183"/>
                <a:ext cx="972878" cy="972878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A101753-D28D-CF41-8FC7-F1318D6FF8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5557" y="1921183"/>
                <a:ext cx="972878" cy="97287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F409B9D-99BC-184A-B6A5-C3ACBB68D9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71557" y="1921183"/>
                <a:ext cx="972878" cy="97287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52AC4A2-40C8-D744-8A28-C80024C41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47557" y="1921183"/>
                <a:ext cx="972878" cy="972878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BE4913A-19E5-FE47-8616-6E5E680BD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23558" y="1921183"/>
                <a:ext cx="972878" cy="972878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FE3764E8-E5F2-F241-881C-DDF0B7B5B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99559" y="1921183"/>
                <a:ext cx="972878" cy="972878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707A530-64BF-1B42-817B-7274846894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5559" y="1921183"/>
                <a:ext cx="972878" cy="97287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498449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DCDEF6-5920-6242-9CF6-8F0598CA945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4D143C-3105-B543-9FEF-FF408DB79F89}"/>
              </a:ext>
            </a:extLst>
          </p:cNvPr>
          <p:cNvGrpSpPr/>
          <p:nvPr userDrawn="1"/>
        </p:nvGrpSpPr>
        <p:grpSpPr>
          <a:xfrm>
            <a:off x="1163596" y="1880755"/>
            <a:ext cx="9870680" cy="3570642"/>
            <a:chOff x="271379" y="988364"/>
            <a:chExt cx="11642436" cy="42115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BD4229D-919E-EC4C-A433-C6B02C74B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40937" y="4214457"/>
              <a:ext cx="972878" cy="9728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88E230-B442-5944-9C1A-E06B00171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8012" y="4224389"/>
              <a:ext cx="972878" cy="9728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93FC9D-A744-5149-86E7-14B3B2F05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8175" y="4224389"/>
              <a:ext cx="972878" cy="97287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4B8430-6720-FF42-891B-CC09020B2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8338" y="4224389"/>
              <a:ext cx="972878" cy="97287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1B342F-A67C-9B40-9082-D1551BABE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195" y="4214457"/>
              <a:ext cx="972878" cy="9728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A28B1D1-E6B7-E94F-91A7-83BABF150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4284" y="4227047"/>
              <a:ext cx="972878" cy="97287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4CEF59-EC3A-BB4D-9711-2E2032B83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1591" y="4227047"/>
              <a:ext cx="972878" cy="97287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19B78-8414-FD49-8BE6-1110D3EBE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902" y="4227047"/>
              <a:ext cx="972878" cy="9728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F4AB31-2922-5147-BA4A-082D6783C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40937" y="2606983"/>
              <a:ext cx="972878" cy="97287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B36DE4-7106-844A-B57F-F04C2CC90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5148" y="2611740"/>
              <a:ext cx="972878" cy="97287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9518FDE-DFF5-1E42-8510-25AD12AC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8175" y="2621673"/>
              <a:ext cx="972878" cy="97287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AF03B0-687B-114E-AA39-35B92E5F6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8338" y="2621673"/>
              <a:ext cx="972878" cy="97287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C5DBDFA-4C1D-2E4D-864A-312E250F3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2691" y="2611740"/>
              <a:ext cx="972878" cy="97287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6C04D26-A45E-134A-980A-92E83935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4284" y="2611740"/>
              <a:ext cx="972878" cy="97287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3978757-E414-134E-ADE3-1F5754871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9559" y="2611740"/>
              <a:ext cx="972878" cy="97287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1D2361E-F463-0A49-9B93-8B27E95EF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934" y="2621673"/>
              <a:ext cx="972878" cy="97287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9CA563C-EE42-CE42-B5A9-25F3CB84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40937" y="988364"/>
              <a:ext cx="972878" cy="97287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DFFAC9B-0353-6B48-9B8A-DA2AD0661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3737" y="1004267"/>
              <a:ext cx="972878" cy="97287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C21FDF4-0F22-E047-985F-B6DAA469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00773" y="988364"/>
              <a:ext cx="972878" cy="97287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065390E-6118-AF4D-8449-0AA8266F4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8338" y="988364"/>
              <a:ext cx="972878" cy="97287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DD043D4-4C5D-D749-8005-D978F5F53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9723" y="992235"/>
              <a:ext cx="972878" cy="97287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F71803E-E591-AF45-83C0-1B5E10839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4942" y="1004267"/>
              <a:ext cx="972878" cy="97287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D2AC582-CFC4-D347-A88A-B5608AB97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1591" y="1004267"/>
              <a:ext cx="972878" cy="97287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4F9F78E-4BEC-714F-866E-8CACF6375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379" y="997412"/>
              <a:ext cx="972878" cy="972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3070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DCDEF6-5920-6242-9CF6-8F0598CA945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350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bg>
      <p:bgPr>
        <a:solidFill>
          <a:srgbClr val="131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1983BA-6C8E-6A43-9F4E-FBA4749F3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00" y="0"/>
            <a:ext cx="3619500" cy="472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C17160-69CA-0643-980C-679EA4D8B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95900"/>
            <a:ext cx="12192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0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443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97410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764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10556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83530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06440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24770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74722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72631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25264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3387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EE3044-65DA-2447-AD6F-EA80934B06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657" y="1883031"/>
            <a:ext cx="5707531" cy="8126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EBE3408-0C30-374E-8236-A8A532818C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2341" y="4206227"/>
            <a:ext cx="9308037" cy="503559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B3EEB49-2383-9A4D-88C6-60BB3ECD92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1800" y="4860403"/>
            <a:ext cx="9309100" cy="513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4B647B-9977-D94E-957B-63042962F0AB}"/>
              </a:ext>
            </a:extLst>
          </p:cNvPr>
          <p:cNvSpPr/>
          <p:nvPr userDrawn="1"/>
        </p:nvSpPr>
        <p:spPr>
          <a:xfrm rot="16200000">
            <a:off x="1109605" y="4622693"/>
            <a:ext cx="718442" cy="60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200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16465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EE3044-65DA-2447-AD6F-EA80934B06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657" y="1883031"/>
            <a:ext cx="5707531" cy="8126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EBE3408-0C30-374E-8236-A8A532818C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2341" y="4206227"/>
            <a:ext cx="9308037" cy="503559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B3EEB49-2383-9A4D-88C6-60BB3ECD92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1800" y="4860403"/>
            <a:ext cx="9309100" cy="513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4B647B-9977-D94E-957B-63042962F0AB}"/>
              </a:ext>
            </a:extLst>
          </p:cNvPr>
          <p:cNvSpPr/>
          <p:nvPr userDrawn="1"/>
        </p:nvSpPr>
        <p:spPr>
          <a:xfrm rot="16200000">
            <a:off x="1109605" y="4622693"/>
            <a:ext cx="718442" cy="60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1615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ection Header">
    <p:bg>
      <p:bgPr>
        <a:solidFill>
          <a:srgbClr val="131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1983BA-6C8E-6A43-9F4E-FBA4749F3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00" y="0"/>
            <a:ext cx="3619500" cy="472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C17160-69CA-0643-980C-679EA4D8B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95900"/>
            <a:ext cx="12192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8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ection Header">
    <p:bg>
      <p:bgPr>
        <a:solidFill>
          <a:srgbClr val="131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1983BA-6C8E-6A43-9F4E-FBA4749F3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00" y="0"/>
            <a:ext cx="3619500" cy="472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C17160-69CA-0643-980C-679EA4D8B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95900"/>
            <a:ext cx="12192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3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6A8A7A2-78DD-314B-884D-7CA46B4447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153" y="1284789"/>
            <a:ext cx="11334300" cy="486094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tserrat" pitchFamily="2" charset="77"/>
              </a:defRPr>
            </a:lvl1pPr>
            <a:lvl2pPr>
              <a:defRPr sz="1800">
                <a:latin typeface="Montserrat" pitchFamily="2" charset="77"/>
              </a:defRPr>
            </a:lvl2pPr>
            <a:lvl3pPr>
              <a:defRPr sz="1600">
                <a:latin typeface="Montserrat" pitchFamily="2" charset="77"/>
              </a:defRPr>
            </a:lvl3pPr>
            <a:lvl4pPr>
              <a:defRPr sz="1400">
                <a:latin typeface="Montserrat" pitchFamily="2" charset="77"/>
              </a:defRPr>
            </a:lvl4pPr>
            <a:lvl5pPr>
              <a:defRPr sz="140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90BA776-AD71-1D4C-B4E2-83CCFE7F7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11332345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3E8926-D60A-AC40-8F1A-4F9B3BF424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2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1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4811B0-939D-9D46-984C-FD58BABC01B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00" y="0"/>
            <a:ext cx="3619500" cy="472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F2ABA0-2FCF-8943-8E0B-F739CBBC847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95900"/>
            <a:ext cx="12192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3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8" r:id="rId2"/>
    <p:sldLayoutId id="2147483779" r:id="rId3"/>
    <p:sldLayoutId id="2147483725" r:id="rId4"/>
    <p:sldLayoutId id="2147483821" r:id="rId5"/>
    <p:sldLayoutId id="2147483822" r:id="rId6"/>
    <p:sldLayoutId id="2147483835" r:id="rId7"/>
    <p:sldLayoutId id="214748383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ED0735-A1A7-DB47-A660-F60C63B0899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937" y="6386842"/>
            <a:ext cx="1771650" cy="252254"/>
          </a:xfrm>
          <a:prstGeom prst="rect">
            <a:avLst/>
          </a:prstGeom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CD9798D6-050E-A04D-B6BA-16C99D0FF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7012" y="633040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rgbClr val="FF002F"/>
                </a:solidFill>
                <a:latin typeface="Montserrat" pitchFamily="2" charset="77"/>
              </a:defRPr>
            </a:lvl1pPr>
          </a:lstStyle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5275D3-4A5F-9744-9167-6063B657B249}"/>
              </a:ext>
            </a:extLst>
          </p:cNvPr>
          <p:cNvSpPr/>
          <p:nvPr userDrawn="1"/>
        </p:nvSpPr>
        <p:spPr>
          <a:xfrm>
            <a:off x="558061" y="6365056"/>
            <a:ext cx="4278374" cy="3002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50"/>
              </a:lnSpc>
            </a:pPr>
            <a:r>
              <a:rPr lang="en-US" sz="1100" spc="170" dirty="0">
                <a:solidFill>
                  <a:srgbClr val="111640"/>
                </a:solidFill>
                <a:latin typeface="Montserrat Bold" panose="00000800000000000000" pitchFamily="2" charset="0"/>
              </a:rPr>
              <a:t>- WHO IS WATCHING YOUR NETWORK?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E13278-BB5D-C641-A603-88A7F8EE1E84}"/>
              </a:ext>
            </a:extLst>
          </p:cNvPr>
          <p:cNvSpPr/>
          <p:nvPr userDrawn="1"/>
        </p:nvSpPr>
        <p:spPr>
          <a:xfrm rot="10800000">
            <a:off x="513458" y="1130967"/>
            <a:ext cx="718442" cy="60337"/>
          </a:xfrm>
          <a:prstGeom prst="rect">
            <a:avLst/>
          </a:prstGeom>
          <a:gradFill>
            <a:gsLst>
              <a:gs pos="0">
                <a:srgbClr val="E95740"/>
              </a:gs>
              <a:gs pos="100000">
                <a:srgbClr val="EE3F4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FC592C-9882-E74A-817C-3D99314CCD1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989132" y="0"/>
            <a:ext cx="12192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8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52" r:id="rId2"/>
    <p:sldLayoutId id="2147483753" r:id="rId3"/>
    <p:sldLayoutId id="2147483754" r:id="rId4"/>
    <p:sldLayoutId id="2147483801" r:id="rId5"/>
    <p:sldLayoutId id="2147483761" r:id="rId6"/>
    <p:sldLayoutId id="2147483762" r:id="rId7"/>
    <p:sldLayoutId id="2147483763" r:id="rId8"/>
    <p:sldLayoutId id="2147483749" r:id="rId9"/>
    <p:sldLayoutId id="2147483798" r:id="rId10"/>
    <p:sldLayoutId id="2147483799" r:id="rId11"/>
    <p:sldLayoutId id="2147483800" r:id="rId12"/>
    <p:sldLayoutId id="214748375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F50E6A-34D8-B74C-8042-D8DDF809A01B}"/>
              </a:ext>
            </a:extLst>
          </p:cNvPr>
          <p:cNvSpPr/>
          <p:nvPr userDrawn="1"/>
        </p:nvSpPr>
        <p:spPr>
          <a:xfrm>
            <a:off x="9518073" y="0"/>
            <a:ext cx="2673927" cy="6858000"/>
          </a:xfrm>
          <a:prstGeom prst="rect">
            <a:avLst/>
          </a:prstGeom>
          <a:solidFill>
            <a:srgbClr val="131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2F08D5-52CC-3245-A83D-AEBE5C85CA2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937" y="6386842"/>
            <a:ext cx="1771650" cy="252254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0A036B5A-3BDE-8C4A-81BF-69DEDCBC5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7012" y="633040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rgbClr val="FF002F"/>
                </a:solidFill>
                <a:latin typeface="Montserrat" pitchFamily="2" charset="77"/>
              </a:defRPr>
            </a:lvl1pPr>
          </a:lstStyle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96E535-AC86-704B-B4CA-1F84C69476BE}"/>
              </a:ext>
            </a:extLst>
          </p:cNvPr>
          <p:cNvSpPr/>
          <p:nvPr userDrawn="1"/>
        </p:nvSpPr>
        <p:spPr>
          <a:xfrm>
            <a:off x="558061" y="6365056"/>
            <a:ext cx="4278374" cy="3002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50"/>
              </a:lnSpc>
            </a:pPr>
            <a:r>
              <a:rPr lang="en-US" sz="1100" spc="170" dirty="0">
                <a:solidFill>
                  <a:srgbClr val="111640"/>
                </a:solidFill>
                <a:latin typeface="Montserrat Bold" panose="00000800000000000000" pitchFamily="2" charset="0"/>
              </a:rPr>
              <a:t>- WHO IS WATCHING YOUR NETWORK?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1EAEA4-A585-C842-A811-ED24D22AD830}"/>
              </a:ext>
            </a:extLst>
          </p:cNvPr>
          <p:cNvSpPr/>
          <p:nvPr userDrawn="1"/>
        </p:nvSpPr>
        <p:spPr>
          <a:xfrm>
            <a:off x="9856755" y="1131333"/>
            <a:ext cx="718442" cy="60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D1BF8D-CC02-724C-9F6D-AD8006E80285}"/>
              </a:ext>
            </a:extLst>
          </p:cNvPr>
          <p:cNvSpPr/>
          <p:nvPr userDrawn="1"/>
        </p:nvSpPr>
        <p:spPr>
          <a:xfrm rot="10800000">
            <a:off x="513458" y="1130967"/>
            <a:ext cx="718442" cy="60337"/>
          </a:xfrm>
          <a:prstGeom prst="rect">
            <a:avLst/>
          </a:prstGeom>
          <a:gradFill>
            <a:gsLst>
              <a:gs pos="0">
                <a:srgbClr val="E95740"/>
              </a:gs>
              <a:gs pos="100000">
                <a:srgbClr val="EE3F4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DA4B0-401A-134C-9ACF-C97E3C61FC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29" y="5296721"/>
            <a:ext cx="12192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3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802" r:id="rId7"/>
    <p:sldLayoutId id="2147483787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9AE896-7195-3D44-9B22-50A7EFF7103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937" y="6386842"/>
            <a:ext cx="1771650" cy="252254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82C6332-AFD8-7F48-B3E5-E76C12A0A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7012" y="633040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F0EEED-07E4-E24C-B02C-D316CB6C82C1}"/>
              </a:ext>
            </a:extLst>
          </p:cNvPr>
          <p:cNvSpPr/>
          <p:nvPr userDrawn="1"/>
        </p:nvSpPr>
        <p:spPr>
          <a:xfrm>
            <a:off x="558061" y="6365056"/>
            <a:ext cx="4278374" cy="3002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50"/>
              </a:lnSpc>
            </a:pPr>
            <a:r>
              <a:rPr lang="en-US" sz="1100" spc="170" dirty="0">
                <a:solidFill>
                  <a:schemeClr val="bg1"/>
                </a:solidFill>
                <a:latin typeface="Montserrat Bold" panose="00000800000000000000" pitchFamily="2" charset="0"/>
              </a:rPr>
              <a:t>- WHO IS WATCHING YOUR NETWORK?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532BF4-CF0D-9244-9AC0-D16702F0A7F3}"/>
              </a:ext>
            </a:extLst>
          </p:cNvPr>
          <p:cNvSpPr/>
          <p:nvPr userDrawn="1"/>
        </p:nvSpPr>
        <p:spPr>
          <a:xfrm rot="10800000">
            <a:off x="513458" y="1130967"/>
            <a:ext cx="718442" cy="60337"/>
          </a:xfrm>
          <a:prstGeom prst="rect">
            <a:avLst/>
          </a:prstGeom>
          <a:gradFill>
            <a:gsLst>
              <a:gs pos="0">
                <a:srgbClr val="E95740"/>
              </a:gs>
              <a:gs pos="100000">
                <a:srgbClr val="EE3F4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95" r:id="rId2"/>
    <p:sldLayoutId id="2147483796" r:id="rId3"/>
    <p:sldLayoutId id="2147483708" r:id="rId4"/>
    <p:sldLayoutId id="2147483709" r:id="rId5"/>
    <p:sldLayoutId id="2147483809" r:id="rId6"/>
    <p:sldLayoutId id="2147483711" r:id="rId7"/>
    <p:sldLayoutId id="2147483712" r:id="rId8"/>
    <p:sldLayoutId id="214748371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9AE896-7195-3D44-9B22-50A7EFF710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937" y="6386842"/>
            <a:ext cx="1771650" cy="252254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82C6332-AFD8-7F48-B3E5-E76C12A0A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7012" y="633040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F0EEED-07E4-E24C-B02C-D316CB6C82C1}"/>
              </a:ext>
            </a:extLst>
          </p:cNvPr>
          <p:cNvSpPr/>
          <p:nvPr userDrawn="1"/>
        </p:nvSpPr>
        <p:spPr>
          <a:xfrm>
            <a:off x="558061" y="6365056"/>
            <a:ext cx="4278374" cy="3002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50"/>
              </a:lnSpc>
            </a:pPr>
            <a:r>
              <a:rPr lang="en-US" sz="1100" spc="170" dirty="0">
                <a:solidFill>
                  <a:schemeClr val="bg1"/>
                </a:solidFill>
                <a:latin typeface="Montserrat Bold" panose="00000800000000000000" pitchFamily="2" charset="0"/>
              </a:rPr>
              <a:t>- WHO IS WATCHING YOUR NETWORK?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56F18-9F8E-9C42-AD04-3EB5AC945BB8}"/>
              </a:ext>
            </a:extLst>
          </p:cNvPr>
          <p:cNvSpPr/>
          <p:nvPr userDrawn="1"/>
        </p:nvSpPr>
        <p:spPr>
          <a:xfrm>
            <a:off x="513457" y="1130967"/>
            <a:ext cx="718442" cy="60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7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4DFF73-AD2C-254B-8406-3D5E7A1905D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937" y="6386842"/>
            <a:ext cx="1771650" cy="252254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4ED3F2D-E343-A94B-ADE8-540E33BEE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7012" y="633040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rgbClr val="FF002F"/>
                </a:solidFill>
                <a:latin typeface="Montserrat" pitchFamily="2" charset="77"/>
              </a:defRPr>
            </a:lvl1pPr>
          </a:lstStyle>
          <a:p>
            <a:fld id="{F02DC927-F217-F94B-9B78-6AEC652E5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DB7D86-0FE9-6648-B561-211C30851AB5}"/>
              </a:ext>
            </a:extLst>
          </p:cNvPr>
          <p:cNvSpPr/>
          <p:nvPr userDrawn="1"/>
        </p:nvSpPr>
        <p:spPr>
          <a:xfrm>
            <a:off x="558061" y="6365056"/>
            <a:ext cx="4278374" cy="3002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50"/>
              </a:lnSpc>
            </a:pPr>
            <a:r>
              <a:rPr lang="en-US" sz="1100" spc="170" dirty="0">
                <a:solidFill>
                  <a:srgbClr val="111640"/>
                </a:solidFill>
                <a:latin typeface="Montserrat Bold" panose="00000800000000000000" pitchFamily="2" charset="0"/>
              </a:rPr>
              <a:t>- WHO IS WATCHING YOUR NETWORK?</a:t>
            </a:r>
          </a:p>
        </p:txBody>
      </p:sp>
    </p:spTree>
    <p:extLst>
      <p:ext uri="{BB962C8B-B14F-4D97-AF65-F5344CB8AC3E}">
        <p14:creationId xmlns:p14="http://schemas.microsoft.com/office/powerpoint/2010/main" val="385261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47" r:id="rId2"/>
    <p:sldLayoutId id="2147483815" r:id="rId3"/>
    <p:sldLayoutId id="2147483748" r:id="rId4"/>
    <p:sldLayoutId id="2147483721" r:id="rId5"/>
    <p:sldLayoutId id="2147483814" r:id="rId6"/>
    <p:sldLayoutId id="2147483803" r:id="rId7"/>
    <p:sldLayoutId id="2147483718" r:id="rId8"/>
    <p:sldLayoutId id="2147483722" r:id="rId9"/>
    <p:sldLayoutId id="2147483816" r:id="rId10"/>
    <p:sldLayoutId id="2147483818" r:id="rId11"/>
    <p:sldLayoutId id="2147483804" r:id="rId12"/>
    <p:sldLayoutId id="2147483817" r:id="rId13"/>
    <p:sldLayoutId id="214748381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AB1182-74A2-F7D2-1ECF-C395AB0F0F9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00" y="0"/>
            <a:ext cx="3619500" cy="472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DA2B06-CE4B-1EFE-6154-A58D4ED9F0D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95900"/>
            <a:ext cx="12192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9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9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9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1A86-561D-E04A-AEA2-538D9A224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638" y="2312988"/>
            <a:ext cx="9144000" cy="2387600"/>
          </a:xfrm>
        </p:spPr>
        <p:txBody>
          <a:bodyPr anchor="b">
            <a:normAutofit fontScale="90000"/>
          </a:bodyPr>
          <a:lstStyle/>
          <a:p>
            <a:r>
              <a:rPr lang="en-US" b="1" dirty="0">
                <a:latin typeface="Montserrat" pitchFamily="2" charset="77"/>
              </a:rPr>
              <a:t>FUZZY LOGIC &amp; CONTEXT AWARE DECISIONS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BE40F-DC6B-6349-93A7-7CF1028CC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638" y="4700588"/>
            <a:ext cx="9144000" cy="1655762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effectLst/>
              </a:rPr>
              <a:t>August 2025</a:t>
            </a:r>
            <a:endParaRPr lang="en-US" b="1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198B78F-58C1-8A66-F85D-88C08452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8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D715D-DCAE-1EFD-6421-2ED29D5A0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FD29-5DD7-93BC-C375-E12F7B06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1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Montserrat" pitchFamily="2" charset="77"/>
                <a:cs typeface="Times New Roman" panose="02020603050405020304" pitchFamily="18" charset="0"/>
              </a:rPr>
              <a:t>Azure Automation</a:t>
            </a:r>
            <a:endParaRPr sz="2200" b="1" dirty="0">
              <a:solidFill>
                <a:srgbClr val="00000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DDFD-5FD0-7C93-F416-3900FF1F9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166018"/>
            <a:ext cx="8229600" cy="4525963"/>
          </a:xfrm>
        </p:spPr>
        <p:txBody>
          <a:bodyPr>
            <a:noAutofit/>
          </a:bodyPr>
          <a:lstStyle/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Azure Automation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is a </a:t>
            </a: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cloud-based automation and configuration service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.</a:t>
            </a:r>
            <a:b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</a:b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It helps manage Azure and non-Azure (on-premises or other cloud) resources through:</a:t>
            </a:r>
          </a:p>
          <a:p>
            <a:pPr lvl="1"/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Process automation</a:t>
            </a:r>
            <a:endParaRPr lang="en-US" sz="1400" dirty="0">
              <a:latin typeface="Montserrat" pitchFamily="2" charset="77"/>
              <a:cs typeface="Times New Roman" panose="02020603050405020304" pitchFamily="18" charset="0"/>
            </a:endParaRPr>
          </a:p>
          <a:p>
            <a:pPr lvl="1"/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Configuration management</a:t>
            </a:r>
            <a:endParaRPr lang="en-US" sz="1400" dirty="0">
              <a:latin typeface="Montserrat" pitchFamily="2" charset="77"/>
              <a:cs typeface="Times New Roman" panose="02020603050405020304" pitchFamily="18" charset="0"/>
            </a:endParaRPr>
          </a:p>
          <a:p>
            <a:pPr lvl="1"/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Update management</a:t>
            </a:r>
            <a:endParaRPr lang="en-US" sz="1400" dirty="0">
              <a:latin typeface="Montserrat" pitchFamily="2" charset="77"/>
              <a:cs typeface="Times New Roman" panose="02020603050405020304" pitchFamily="18" charset="0"/>
            </a:endParaRPr>
          </a:p>
          <a:p>
            <a:pPr lvl="1"/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Inventory and change tracking</a:t>
            </a:r>
            <a:endParaRPr lang="en-US" sz="1400" dirty="0">
              <a:latin typeface="Montserrat" pitchFamily="2" charset="77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It reduces manual tasks, ensures consistency, and improves operational efficiency.</a:t>
            </a:r>
          </a:p>
          <a:p>
            <a:pPr marL="0" indent="0">
              <a:buNone/>
            </a:pPr>
            <a:endParaRPr lang="en-US" sz="140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Services of Azure Automation</a:t>
            </a:r>
          </a:p>
          <a:p>
            <a:pPr marL="0" indent="0">
              <a:buNone/>
            </a:pPr>
            <a:endParaRPr lang="en-US" sz="140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Process Automation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→ Runbooks for task automation (VM lifecycle, backups, cleanup).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Configuration Management (DSC)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→ Enforce and maintain desired system state.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Update Management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→ Centralized patching for Windows/Linux servers.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Change Tracking &amp; Inventory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→ Track system changes, maintain audit trails.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Hybrid &amp; Integration Capabilities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→ Hybrid workers, source control, webhooks, RBAC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E03BB1-9223-9AE2-34FF-E307FCADD9CD}"/>
              </a:ext>
            </a:extLst>
          </p:cNvPr>
          <p:cNvSpPr/>
          <p:nvPr/>
        </p:nvSpPr>
        <p:spPr>
          <a:xfrm>
            <a:off x="1524000" y="6217920"/>
            <a:ext cx="9144000" cy="27432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23200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C8E00-55EE-EE67-5BC7-7E34124CF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F4281-3221-B5AE-257C-34A837F69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68" y="929791"/>
            <a:ext cx="8229600" cy="4525963"/>
          </a:xfrm>
        </p:spPr>
        <p:txBody>
          <a:bodyPr>
            <a:noAutofit/>
          </a:bodyPr>
          <a:lstStyle/>
          <a:p>
            <a:r>
              <a:rPr lang="en-US" sz="1250" b="1" dirty="0">
                <a:latin typeface="Montserrat" pitchFamily="2" charset="77"/>
                <a:cs typeface="Times New Roman" panose="02020603050405020304" pitchFamily="18" charset="0"/>
              </a:rPr>
              <a:t>Microsoft Defender for Cloud</a:t>
            </a:r>
            <a:r>
              <a:rPr lang="en-US" sz="1250" dirty="0">
                <a:latin typeface="Montserrat" pitchFamily="2" charset="77"/>
                <a:cs typeface="Times New Roman" panose="02020603050405020304" pitchFamily="18" charset="0"/>
              </a:rPr>
              <a:t> is a </a:t>
            </a:r>
            <a:r>
              <a:rPr lang="en-US" sz="1250" b="1" dirty="0">
                <a:latin typeface="Montserrat" pitchFamily="2" charset="77"/>
                <a:cs typeface="Times New Roman" panose="02020603050405020304" pitchFamily="18" charset="0"/>
              </a:rPr>
              <a:t>cloud-native security posture management (CSPM) and cloud workload protection platform (CWPP)</a:t>
            </a:r>
            <a:r>
              <a:rPr lang="en-US" sz="1250" dirty="0">
                <a:latin typeface="Montserrat" pitchFamily="2" charset="77"/>
                <a:cs typeface="Times New Roman" panose="02020603050405020304" pitchFamily="18" charset="0"/>
              </a:rPr>
              <a:t>.</a:t>
            </a:r>
          </a:p>
          <a:p>
            <a:r>
              <a:rPr lang="en-US" sz="1250" dirty="0">
                <a:latin typeface="Montserrat" pitchFamily="2" charset="77"/>
                <a:cs typeface="Times New Roman" panose="02020603050405020304" pitchFamily="18" charset="0"/>
              </a:rPr>
              <a:t>It helps protect </a:t>
            </a:r>
            <a:r>
              <a:rPr lang="en-US" sz="1250" b="1" dirty="0">
                <a:latin typeface="Montserrat" pitchFamily="2" charset="77"/>
                <a:cs typeface="Times New Roman" panose="02020603050405020304" pitchFamily="18" charset="0"/>
              </a:rPr>
              <a:t>Azure, hybrid, and multi-cloud environments (AWS, GCP)</a:t>
            </a:r>
            <a:r>
              <a:rPr lang="en-US" sz="1250" dirty="0">
                <a:latin typeface="Montserrat" pitchFamily="2" charset="77"/>
                <a:cs typeface="Times New Roman" panose="02020603050405020304" pitchFamily="18" charset="0"/>
              </a:rPr>
              <a:t> by providing:</a:t>
            </a:r>
          </a:p>
          <a:p>
            <a:r>
              <a:rPr lang="en-US" sz="1250" dirty="0">
                <a:latin typeface="Montserrat" pitchFamily="2" charset="77"/>
                <a:cs typeface="Times New Roman" panose="02020603050405020304" pitchFamily="18" charset="0"/>
              </a:rPr>
              <a:t>Security posture management</a:t>
            </a:r>
          </a:p>
          <a:p>
            <a:r>
              <a:rPr lang="en-US" sz="1250" dirty="0">
                <a:latin typeface="Montserrat" pitchFamily="2" charset="77"/>
                <a:cs typeface="Times New Roman" panose="02020603050405020304" pitchFamily="18" charset="0"/>
              </a:rPr>
              <a:t>Threat protection for workloads</a:t>
            </a:r>
          </a:p>
          <a:p>
            <a:r>
              <a:rPr lang="en-US" sz="1250" dirty="0">
                <a:latin typeface="Montserrat" pitchFamily="2" charset="77"/>
                <a:cs typeface="Times New Roman" panose="02020603050405020304" pitchFamily="18" charset="0"/>
              </a:rPr>
              <a:t>Compliance monitoring</a:t>
            </a:r>
          </a:p>
          <a:p>
            <a:pPr marL="0" indent="0">
              <a:buNone/>
            </a:pPr>
            <a:endParaRPr lang="en-US" sz="125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50" b="1" dirty="0">
                <a:latin typeface="Montserrat" pitchFamily="2" charset="77"/>
                <a:cs typeface="Times New Roman" panose="02020603050405020304" pitchFamily="18" charset="0"/>
              </a:rPr>
              <a:t>Services of Microsoft Defender for Cloud</a:t>
            </a:r>
          </a:p>
          <a:p>
            <a:pPr marL="0" indent="0">
              <a:buNone/>
            </a:pPr>
            <a:endParaRPr lang="en-US" sz="125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250" b="1" dirty="0">
                <a:latin typeface="Montserrat" pitchFamily="2" charset="77"/>
                <a:cs typeface="Times New Roman" panose="02020603050405020304" pitchFamily="18" charset="0"/>
              </a:rPr>
              <a:t>Security Posture Management (CSPM)</a:t>
            </a:r>
            <a:r>
              <a:rPr lang="en-US" sz="1250" dirty="0">
                <a:latin typeface="Montserrat" pitchFamily="2" charset="77"/>
                <a:cs typeface="Times New Roman" panose="02020603050405020304" pitchFamily="18" charset="0"/>
              </a:rPr>
              <a:t> → Secure Score, recommendations, compliance tracking.</a:t>
            </a:r>
          </a:p>
          <a:p>
            <a:r>
              <a:rPr lang="en-US" sz="1250" b="1" dirty="0">
                <a:latin typeface="Montserrat" pitchFamily="2" charset="77"/>
                <a:cs typeface="Times New Roman" panose="02020603050405020304" pitchFamily="18" charset="0"/>
              </a:rPr>
              <a:t>Workload Protection (CWPP)</a:t>
            </a:r>
            <a:r>
              <a:rPr lang="en-US" sz="1250" dirty="0">
                <a:latin typeface="Montserrat" pitchFamily="2" charset="77"/>
                <a:cs typeface="Times New Roman" panose="02020603050405020304" pitchFamily="18" charset="0"/>
              </a:rPr>
              <a:t> → Threat protection for VMs, containers, storage, databases, key vault, DNS, etc.</a:t>
            </a:r>
          </a:p>
          <a:p>
            <a:r>
              <a:rPr lang="en-US" sz="1250" b="1" dirty="0">
                <a:latin typeface="Montserrat" pitchFamily="2" charset="77"/>
                <a:cs typeface="Times New Roman" panose="02020603050405020304" pitchFamily="18" charset="0"/>
              </a:rPr>
              <a:t>Defender Plans</a:t>
            </a:r>
            <a:r>
              <a:rPr lang="en-US" sz="1250" dirty="0">
                <a:latin typeface="Montserrat" pitchFamily="2" charset="77"/>
                <a:cs typeface="Times New Roman" panose="02020603050405020304" pitchFamily="18" charset="0"/>
              </a:rPr>
              <a:t> → Specialized defenses for each type of resource.</a:t>
            </a:r>
          </a:p>
          <a:p>
            <a:r>
              <a:rPr lang="en-US" sz="1250" b="1" dirty="0">
                <a:latin typeface="Montserrat" pitchFamily="2" charset="77"/>
                <a:cs typeface="Times New Roman" panose="02020603050405020304" pitchFamily="18" charset="0"/>
              </a:rPr>
              <a:t>Threat Detection</a:t>
            </a:r>
            <a:r>
              <a:rPr lang="en-US" sz="1250" dirty="0">
                <a:latin typeface="Montserrat" pitchFamily="2" charset="77"/>
                <a:cs typeface="Times New Roman" panose="02020603050405020304" pitchFamily="18" charset="0"/>
              </a:rPr>
              <a:t> → Real-time monitoring, alerts, and integration with Sentinel.</a:t>
            </a:r>
          </a:p>
          <a:p>
            <a:r>
              <a:rPr lang="en-US" sz="1250" b="1" dirty="0">
                <a:latin typeface="Montserrat" pitchFamily="2" charset="77"/>
                <a:cs typeface="Times New Roman" panose="02020603050405020304" pitchFamily="18" charset="0"/>
              </a:rPr>
              <a:t>Regulatory Compliance</a:t>
            </a:r>
            <a:r>
              <a:rPr lang="en-US" sz="1250" dirty="0">
                <a:latin typeface="Montserrat" pitchFamily="2" charset="77"/>
                <a:cs typeface="Times New Roman" panose="02020603050405020304" pitchFamily="18" charset="0"/>
              </a:rPr>
              <a:t> → Framework mapping, dashboards, and reports.</a:t>
            </a:r>
          </a:p>
          <a:p>
            <a:r>
              <a:rPr lang="en-US" sz="1250" b="1" dirty="0">
                <a:latin typeface="Montserrat" pitchFamily="2" charset="77"/>
                <a:cs typeface="Times New Roman" panose="02020603050405020304" pitchFamily="18" charset="0"/>
              </a:rPr>
              <a:t>Vulnerability Management</a:t>
            </a:r>
            <a:r>
              <a:rPr lang="en-US" sz="1250" dirty="0">
                <a:latin typeface="Montserrat" pitchFamily="2" charset="77"/>
                <a:cs typeface="Times New Roman" panose="02020603050405020304" pitchFamily="18" charset="0"/>
              </a:rPr>
              <a:t> → Scanning, assessments, and prioritized remediation.</a:t>
            </a:r>
          </a:p>
          <a:p>
            <a:r>
              <a:rPr lang="en-US" sz="1250" b="1" dirty="0">
                <a:latin typeface="Montserrat" pitchFamily="2" charset="77"/>
                <a:cs typeface="Times New Roman" panose="02020603050405020304" pitchFamily="18" charset="0"/>
              </a:rPr>
              <a:t>Automation &amp; Integration</a:t>
            </a:r>
            <a:r>
              <a:rPr lang="en-US" sz="1250" dirty="0">
                <a:latin typeface="Montserrat" pitchFamily="2" charset="77"/>
                <a:cs typeface="Times New Roman" panose="02020603050405020304" pitchFamily="18" charset="0"/>
              </a:rPr>
              <a:t> → Policy enforcement, playbooks, and integration with Microsoft security ecosystem.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08EA3A-E181-666C-66A7-8778734FB49A}"/>
              </a:ext>
            </a:extLst>
          </p:cNvPr>
          <p:cNvSpPr/>
          <p:nvPr/>
        </p:nvSpPr>
        <p:spPr>
          <a:xfrm>
            <a:off x="1524000" y="6217920"/>
            <a:ext cx="9144000" cy="27432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966539-8F69-BB84-8613-EAD63094C23B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latin typeface="Montserrat" pitchFamily="2" charset="77"/>
                <a:cs typeface="Times New Roman" panose="02020603050405020304" pitchFamily="18" charset="0"/>
              </a:rPr>
              <a:t>Microsoft Defender for Cloud</a:t>
            </a:r>
            <a:endParaRPr lang="en-US" sz="2200" b="1" dirty="0">
              <a:solidFill>
                <a:srgbClr val="00000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5C16A-0BCC-0439-5AF5-A6920C89E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A301-850D-6D2A-7EA9-AF133C8D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Montserrat" pitchFamily="2" charset="77"/>
                <a:cs typeface="Times New Roman" panose="02020603050405020304" pitchFamily="18" charset="0"/>
              </a:rPr>
              <a:t>Azure Backup</a:t>
            </a:r>
            <a:endParaRPr sz="2200" b="1" dirty="0">
              <a:solidFill>
                <a:srgbClr val="00000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F7767-6587-9A7E-C3CB-F56C79197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916728"/>
            <a:ext cx="8229600" cy="4525963"/>
          </a:xfrm>
        </p:spPr>
        <p:txBody>
          <a:bodyPr>
            <a:noAutofit/>
          </a:bodyPr>
          <a:lstStyle/>
          <a:p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Azure Backup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 is a </a:t>
            </a:r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cloud-based backup and recovery service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 that helps protect data across </a:t>
            </a:r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on-premises, Azure, and hybrid environments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.</a:t>
            </a:r>
          </a:p>
          <a:p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It provides </a:t>
            </a:r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secure, scalable, and cost-effective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 solutions for backing up files, workloads, and entire systems.</a:t>
            </a:r>
          </a:p>
          <a:p>
            <a:pPr marL="0" indent="0">
              <a:buNone/>
            </a:pPr>
            <a:endParaRPr lang="en-US" sz="150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Services of Azure Backup</a:t>
            </a:r>
          </a:p>
          <a:p>
            <a:pPr marL="0" indent="0">
              <a:buNone/>
            </a:pPr>
            <a:endParaRPr lang="en-US" sz="150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VM Backup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 – Protects Azure VMs with full/restore capabilities.</a:t>
            </a:r>
          </a:p>
          <a:p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On-Prem Backup (MARS Agent)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 – File/folder/system state backup to Azure.</a:t>
            </a:r>
          </a:p>
          <a:p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Workload Backup (MABS/DPM)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 – SQL, Exchange, SharePoint, Hyper-V, VMware.</a:t>
            </a:r>
          </a:p>
          <a:p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File Share Backup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 – Protects Azure Files.</a:t>
            </a:r>
          </a:p>
          <a:p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Disk Backup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 – Snapshot-based managed disk backup.</a:t>
            </a:r>
          </a:p>
          <a:p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Database Backup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 – SQL, PostgreSQL, SAP HANA.</a:t>
            </a:r>
          </a:p>
          <a:p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Blob Backup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 – Backup and soft delete protection for blob storage.</a:t>
            </a:r>
          </a:p>
          <a:p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Long-Term Retention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 – Keep backups for years.</a:t>
            </a:r>
          </a:p>
          <a:p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Security Features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 – Encryption, soft delete, MUA.</a:t>
            </a:r>
          </a:p>
          <a:p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Monitoring &amp; Reporting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 – Backup status, alerts, dashboards.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5BCC9-B24B-6D71-4613-B6F0A229E349}"/>
              </a:ext>
            </a:extLst>
          </p:cNvPr>
          <p:cNvSpPr/>
          <p:nvPr/>
        </p:nvSpPr>
        <p:spPr>
          <a:xfrm>
            <a:off x="1524000" y="6217920"/>
            <a:ext cx="9144000" cy="27432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109918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F7D41-C68B-279B-BF3E-5F6C11B19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6CF96-F99E-88C9-D327-D44F4EA5D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35" y="0"/>
            <a:ext cx="10515600" cy="1108151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Montserrat" pitchFamily="2" charset="77"/>
                <a:cs typeface="Times New Roman" panose="02020603050405020304" pitchFamily="18" charset="0"/>
              </a:rPr>
              <a:t>Microsoft Secure Score</a:t>
            </a:r>
            <a:endParaRPr sz="2200" b="1" dirty="0">
              <a:solidFill>
                <a:srgbClr val="00000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9AE9B-641B-5790-0F02-4FC1D32E4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926" y="916728"/>
            <a:ext cx="8229600" cy="4525963"/>
          </a:xfrm>
        </p:spPr>
        <p:txBody>
          <a:bodyPr>
            <a:noAutofit/>
          </a:bodyPr>
          <a:lstStyle/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Microsoft Secure Score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is a </a:t>
            </a: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security analytics and measurement tool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in Microsoft 365 Defender and Microsoft Entra admin center.</a:t>
            </a:r>
            <a:b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</a:b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It helps organizations: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Measure their security posture</a:t>
            </a:r>
            <a:endParaRPr lang="en-US" sz="1400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Get recommendations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to reduce risk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Track improvements over time</a:t>
            </a:r>
            <a:endParaRPr lang="en-US" sz="1400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It assigns a </a:t>
            </a: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numerical score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(0–100% or higher, depending on enabled services) based on security controls implemented.</a:t>
            </a:r>
          </a:p>
          <a:p>
            <a:pPr marL="0" indent="0">
              <a:buNone/>
            </a:pPr>
            <a:endParaRPr lang="en-US" sz="140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Services of Microsoft Secure Score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Posture Measurement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→ Assigns a security score to your org.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Recommendations &amp; Actions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→ Suggests security improvements.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Multi-Service Integration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→ Covers Entra ID, Defender (Endpoint/Office/Cloud Apps), Teams, SharePoint, etc.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Improvement Tracking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→ Monitors progress over time.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Benchmarking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→ Compare with industry and peers.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Reporting &amp; APIs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→ Dashboards, Power BI, Graph API.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Licensing Integration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→ Works across Microsoft 365 and security tools.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EAC907-F2E4-3989-B4E0-48709A1D1E5D}"/>
              </a:ext>
            </a:extLst>
          </p:cNvPr>
          <p:cNvSpPr/>
          <p:nvPr/>
        </p:nvSpPr>
        <p:spPr>
          <a:xfrm>
            <a:off x="1524000" y="6217920"/>
            <a:ext cx="9144000" cy="27432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727214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D6983-15F2-B900-9965-D13964155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0395F-33FC-E78E-972E-BB49783AF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2"/>
            <a:ext cx="10515600" cy="103366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Montserrat" pitchFamily="2" charset="77"/>
                <a:cs typeface="Times New Roman" panose="02020603050405020304" pitchFamily="18" charset="0"/>
              </a:rPr>
              <a:t>Microsoft Security &amp; Compliance</a:t>
            </a:r>
            <a:endParaRPr sz="2200" b="1" dirty="0">
              <a:solidFill>
                <a:srgbClr val="00000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79CCD-C98F-587E-F8CE-422BE6D30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92" y="49988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Microsoft Security &amp; Compliance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refers to the </a:t>
            </a: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set of tools, services, and solutions from Microsoft that help organizations protect data, manage risk, enforce security policies, and meet regulatory requirements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across their digital environment.</a:t>
            </a:r>
          </a:p>
          <a:p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It’s Microsoft’s ecosystem to </a:t>
            </a: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secure identities, endpoints, applications, cloud workloads, and data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while </a:t>
            </a: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ensuring compliance with legal, regulatory, and organizational policies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40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Why It Matters</a:t>
            </a:r>
          </a:p>
          <a:p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Ensures </a:t>
            </a: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organizational data and resources are secure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Helps </a:t>
            </a: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avoid regulatory fines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and legal issues.</a:t>
            </a:r>
          </a:p>
          <a:p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Improves </a:t>
            </a: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visibility into risks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and overall security posture.</a:t>
            </a:r>
          </a:p>
          <a:p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Provides </a:t>
            </a: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tools for proactive threat detection and response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Microsoft Products Involved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Entra / Azure AD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→ Identity &amp; access management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Microsoft Defender Suite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→ Threat protection (Endpoints, Office 365, Identity, Cloud Apps)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Microsoft Purview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→ Compliance, data governance, risk management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Microsoft Sentinel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→ SIEM + SOAR, threat monitoring &amp; response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Intune / Endpoint Manager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→ Device &amp; app security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1780B-B613-9E07-4F56-C130FB7027FE}"/>
              </a:ext>
            </a:extLst>
          </p:cNvPr>
          <p:cNvSpPr/>
          <p:nvPr/>
        </p:nvSpPr>
        <p:spPr>
          <a:xfrm>
            <a:off x="1524000" y="6217920"/>
            <a:ext cx="9144000" cy="27432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82792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06615-7202-BCE6-F20D-A60A8D97F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FDECB-51C1-8651-9A61-45EA198E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1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Montserrat" pitchFamily="2" charset="77"/>
                <a:cs typeface="Times New Roman" panose="02020603050405020304" pitchFamily="18" charset="0"/>
              </a:rPr>
              <a:t>Microsoft Next-Generation Risk Analysis</a:t>
            </a:r>
            <a:endParaRPr sz="2200" b="1" dirty="0">
              <a:solidFill>
                <a:srgbClr val="00000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4E43D-93DC-2FFC-2569-D5ADC22B7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051" y="1009264"/>
            <a:ext cx="8229600" cy="4525963"/>
          </a:xfrm>
        </p:spPr>
        <p:txBody>
          <a:bodyPr>
            <a:noAutofit/>
          </a:bodyPr>
          <a:lstStyle/>
          <a:p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Microsoft is advancing risk analysis beyond traditional methods by combining </a:t>
            </a: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probabilistic models, AI/ML, and simulation techniques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to anticipate, evaluate, and mitigate risks in complex systems (cloud, enterprise IT, cybersecurity, and compliance environments).</a:t>
            </a:r>
          </a:p>
          <a:p>
            <a:pPr marL="0" indent="0">
              <a:buNone/>
            </a:pPr>
            <a:endParaRPr lang="en-US" sz="140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Fault Tree Analysis (FTA)</a:t>
            </a:r>
          </a:p>
          <a:p>
            <a:pPr marL="0" indent="0">
              <a:buNone/>
            </a:pPr>
            <a:endParaRPr lang="en-US" sz="140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A </a:t>
            </a: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top-down, deductive risk assessment method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used to analyze causes of system failures.</a:t>
            </a:r>
          </a:p>
          <a:p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Starts with a </a:t>
            </a: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“top event”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(system failure or risk occurrence) and breaks it down into contributing causes using logic gates (AND, OR).</a:t>
            </a:r>
          </a:p>
          <a:p>
            <a:endParaRPr lang="en-US" sz="1400" dirty="0">
              <a:latin typeface="Montserrat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How Microsoft uses it:</a:t>
            </a:r>
          </a:p>
          <a:p>
            <a:pPr marL="0" indent="0">
              <a:buNone/>
            </a:pPr>
            <a:endParaRPr lang="en-US" sz="1400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To </a:t>
            </a: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identify potential points of failure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in IT systems, cloud infrastructure, or security policies.</a:t>
            </a:r>
          </a:p>
          <a:p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Helps model </a:t>
            </a: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cascading failures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, e.g., what combination of misconfigurations, compromised accounts, or missing patches could lead to a breach.</a:t>
            </a:r>
          </a:p>
          <a:p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Used in </a:t>
            </a: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Azure reliability, Defender risk modeling, and compliance simulations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3DFD5F-22D8-2881-9A8E-5BC67681AA41}"/>
              </a:ext>
            </a:extLst>
          </p:cNvPr>
          <p:cNvSpPr/>
          <p:nvPr/>
        </p:nvSpPr>
        <p:spPr>
          <a:xfrm>
            <a:off x="1524000" y="6217920"/>
            <a:ext cx="9144000" cy="27432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2927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0E097-10C0-5F73-81C6-9FA2FE3B2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26C11-4636-7F7E-FF63-55299351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1460"/>
            <a:ext cx="10515600" cy="1179612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Montserrat" pitchFamily="2" charset="77"/>
                <a:cs typeface="Times New Roman" panose="02020603050405020304" pitchFamily="18" charset="0"/>
              </a:rPr>
              <a:t>Microsoft Next-Generation Risk Analysis</a:t>
            </a:r>
            <a:endParaRPr sz="2200" b="1" dirty="0">
              <a:solidFill>
                <a:srgbClr val="00000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42372-06F4-43F1-1687-066F389A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932" y="86447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b="1" dirty="0">
                <a:latin typeface="Montserrat" pitchFamily="2" charset="77"/>
                <a:cs typeface="Times New Roman" panose="02020603050405020304" pitchFamily="18" charset="0"/>
              </a:rPr>
              <a:t>Example:</a:t>
            </a:r>
            <a:endParaRPr lang="en-US" sz="1300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300" dirty="0">
                <a:latin typeface="Montserrat" pitchFamily="2" charset="77"/>
                <a:cs typeface="Times New Roman" panose="02020603050405020304" pitchFamily="18" charset="0"/>
              </a:rPr>
              <a:t>Top event: “Data breach in cloud database”</a:t>
            </a:r>
          </a:p>
          <a:p>
            <a:r>
              <a:rPr lang="en-US" sz="1300" dirty="0">
                <a:latin typeface="Montserrat" pitchFamily="2" charset="77"/>
                <a:cs typeface="Times New Roman" panose="02020603050405020304" pitchFamily="18" charset="0"/>
              </a:rPr>
              <a:t>Sub-events:</a:t>
            </a:r>
          </a:p>
          <a:p>
            <a:pPr lvl="1"/>
            <a:r>
              <a:rPr lang="en-US" sz="1300" dirty="0">
                <a:latin typeface="Montserrat" pitchFamily="2" charset="77"/>
                <a:cs typeface="Times New Roman" panose="02020603050405020304" pitchFamily="18" charset="0"/>
              </a:rPr>
              <a:t>Misconfigured firewall (OR)</a:t>
            </a:r>
          </a:p>
          <a:p>
            <a:pPr lvl="1"/>
            <a:r>
              <a:rPr lang="en-US" sz="1300" dirty="0">
                <a:latin typeface="Montserrat" pitchFamily="2" charset="77"/>
                <a:cs typeface="Times New Roman" panose="02020603050405020304" pitchFamily="18" charset="0"/>
              </a:rPr>
              <a:t>Compromised user credentials (OR)</a:t>
            </a:r>
          </a:p>
          <a:p>
            <a:pPr lvl="1"/>
            <a:r>
              <a:rPr lang="en-US" sz="1300" dirty="0">
                <a:latin typeface="Montserrat" pitchFamily="2" charset="77"/>
                <a:cs typeface="Times New Roman" panose="02020603050405020304" pitchFamily="18" charset="0"/>
              </a:rPr>
              <a:t>Lack of encryption (AND with above)</a:t>
            </a:r>
          </a:p>
          <a:p>
            <a:r>
              <a:rPr lang="en-US" sz="1300" dirty="0">
                <a:latin typeface="Montserrat" pitchFamily="2" charset="77"/>
                <a:cs typeface="Times New Roman" panose="02020603050405020304" pitchFamily="18" charset="0"/>
              </a:rPr>
              <a:t>This gives a </a:t>
            </a:r>
            <a:r>
              <a:rPr lang="en-US" sz="1300" b="1" dirty="0">
                <a:latin typeface="Montserrat" pitchFamily="2" charset="77"/>
                <a:cs typeface="Times New Roman" panose="02020603050405020304" pitchFamily="18" charset="0"/>
              </a:rPr>
              <a:t>visual map of vulnerabilities</a:t>
            </a:r>
            <a:r>
              <a:rPr lang="en-US" sz="1300" dirty="0">
                <a:latin typeface="Montserrat" pitchFamily="2" charset="77"/>
                <a:cs typeface="Times New Roman" panose="02020603050405020304" pitchFamily="18" charset="0"/>
              </a:rPr>
              <a:t> and their probability of causing the top event.</a:t>
            </a:r>
          </a:p>
          <a:p>
            <a:endParaRPr lang="en-US" sz="1300" dirty="0">
              <a:latin typeface="Montserrat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300" b="1" dirty="0">
                <a:latin typeface="Montserrat" pitchFamily="2" charset="77"/>
                <a:cs typeface="Times New Roman" panose="02020603050405020304" pitchFamily="18" charset="0"/>
              </a:rPr>
              <a:t>Graph Neural Networks (GNNs)</a:t>
            </a:r>
          </a:p>
          <a:p>
            <a:r>
              <a:rPr lang="en-US" sz="1300" dirty="0">
                <a:latin typeface="Montserrat" pitchFamily="2" charset="77"/>
                <a:cs typeface="Times New Roman" panose="02020603050405020304" pitchFamily="18" charset="0"/>
              </a:rPr>
              <a:t>A </a:t>
            </a:r>
            <a:r>
              <a:rPr lang="en-US" sz="1300" b="1" dirty="0">
                <a:latin typeface="Montserrat" pitchFamily="2" charset="77"/>
                <a:cs typeface="Times New Roman" panose="02020603050405020304" pitchFamily="18" charset="0"/>
              </a:rPr>
              <a:t>machine learning model designed for graph-structured data</a:t>
            </a:r>
            <a:r>
              <a:rPr lang="en-US" sz="1300" dirty="0">
                <a:latin typeface="Montserrat" pitchFamily="2" charset="77"/>
                <a:cs typeface="Times New Roman" panose="02020603050405020304" pitchFamily="18" charset="0"/>
              </a:rPr>
              <a:t> (nodes + edges).</a:t>
            </a:r>
          </a:p>
          <a:p>
            <a:r>
              <a:rPr lang="en-US" sz="1300" dirty="0">
                <a:latin typeface="Montserrat" pitchFamily="2" charset="77"/>
                <a:cs typeface="Times New Roman" panose="02020603050405020304" pitchFamily="18" charset="0"/>
              </a:rPr>
              <a:t>Can </a:t>
            </a:r>
            <a:r>
              <a:rPr lang="en-US" sz="1300" b="1" dirty="0">
                <a:latin typeface="Montserrat" pitchFamily="2" charset="77"/>
                <a:cs typeface="Times New Roman" panose="02020603050405020304" pitchFamily="18" charset="0"/>
              </a:rPr>
              <a:t>capture relationships and dependencies</a:t>
            </a:r>
            <a:r>
              <a:rPr lang="en-US" sz="1300" dirty="0">
                <a:latin typeface="Montserrat" pitchFamily="2" charset="77"/>
                <a:cs typeface="Times New Roman" panose="02020603050405020304" pitchFamily="18" charset="0"/>
              </a:rPr>
              <a:t> in complex networks, such as social networks, organizational IT, or cloud resources.</a:t>
            </a:r>
          </a:p>
          <a:p>
            <a:r>
              <a:rPr lang="en-US" sz="1300" b="1" dirty="0">
                <a:latin typeface="Montserrat" pitchFamily="2" charset="77"/>
                <a:cs typeface="Times New Roman" panose="02020603050405020304" pitchFamily="18" charset="0"/>
              </a:rPr>
              <a:t>How Microsoft uses it:</a:t>
            </a:r>
            <a:endParaRPr lang="en-US" sz="1300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300" dirty="0">
                <a:latin typeface="Montserrat" pitchFamily="2" charset="77"/>
                <a:cs typeface="Times New Roman" panose="02020603050405020304" pitchFamily="18" charset="0"/>
              </a:rPr>
              <a:t>In </a:t>
            </a:r>
            <a:r>
              <a:rPr lang="en-US" sz="1300" b="1" dirty="0">
                <a:latin typeface="Montserrat" pitchFamily="2" charset="77"/>
                <a:cs typeface="Times New Roman" panose="02020603050405020304" pitchFamily="18" charset="0"/>
              </a:rPr>
              <a:t>security and risk analysis</a:t>
            </a:r>
            <a:r>
              <a:rPr lang="en-US" sz="1300" dirty="0">
                <a:latin typeface="Montserrat" pitchFamily="2" charset="77"/>
                <a:cs typeface="Times New Roman" panose="02020603050405020304" pitchFamily="18" charset="0"/>
              </a:rPr>
              <a:t> to model relationships between:</a:t>
            </a:r>
          </a:p>
          <a:p>
            <a:pPr lvl="1"/>
            <a:r>
              <a:rPr lang="en-US" sz="1300" dirty="0">
                <a:latin typeface="Montserrat" pitchFamily="2" charset="77"/>
                <a:cs typeface="Times New Roman" panose="02020603050405020304" pitchFamily="18" charset="0"/>
              </a:rPr>
              <a:t>Users, devices, and apps (identity graphs)</a:t>
            </a:r>
          </a:p>
          <a:p>
            <a:pPr lvl="1"/>
            <a:r>
              <a:rPr lang="en-US" sz="1300" dirty="0">
                <a:latin typeface="Montserrat" pitchFamily="2" charset="77"/>
                <a:cs typeface="Times New Roman" panose="02020603050405020304" pitchFamily="18" charset="0"/>
              </a:rPr>
              <a:t>Cloud resources and dependencies (network graphs)</a:t>
            </a:r>
          </a:p>
          <a:p>
            <a:pPr lvl="1"/>
            <a:r>
              <a:rPr lang="en-US" sz="1300" dirty="0">
                <a:latin typeface="Montserrat" pitchFamily="2" charset="77"/>
                <a:cs typeface="Times New Roman" panose="02020603050405020304" pitchFamily="18" charset="0"/>
              </a:rPr>
              <a:t>Threat propagation in enterprise systems</a:t>
            </a:r>
          </a:p>
          <a:p>
            <a:r>
              <a:rPr lang="en-US" sz="1300" b="1" dirty="0">
                <a:latin typeface="Montserrat" pitchFamily="2" charset="77"/>
                <a:cs typeface="Times New Roman" panose="02020603050405020304" pitchFamily="18" charset="0"/>
              </a:rPr>
              <a:t>Predicts risk propagation</a:t>
            </a:r>
            <a:r>
              <a:rPr lang="en-US" sz="1300" dirty="0">
                <a:latin typeface="Montserrat" pitchFamily="2" charset="77"/>
                <a:cs typeface="Times New Roman" panose="02020603050405020304" pitchFamily="18" charset="0"/>
              </a:rPr>
              <a:t> through networks using historical incident data.</a:t>
            </a:r>
          </a:p>
          <a:p>
            <a:r>
              <a:rPr lang="en-US" sz="1300" dirty="0">
                <a:latin typeface="Montserrat" pitchFamily="2" charset="77"/>
                <a:cs typeface="Times New Roman" panose="02020603050405020304" pitchFamily="18" charset="0"/>
              </a:rPr>
              <a:t>Enhances </a:t>
            </a:r>
            <a:r>
              <a:rPr lang="en-US" sz="1300" b="1" dirty="0">
                <a:latin typeface="Montserrat" pitchFamily="2" charset="77"/>
                <a:cs typeface="Times New Roman" panose="02020603050405020304" pitchFamily="18" charset="0"/>
              </a:rPr>
              <a:t>anomaly detection</a:t>
            </a:r>
            <a:r>
              <a:rPr lang="en-US" sz="1300" dirty="0">
                <a:latin typeface="Montserrat" pitchFamily="2" charset="77"/>
                <a:cs typeface="Times New Roman" panose="02020603050405020304" pitchFamily="18" charset="0"/>
              </a:rPr>
              <a:t>, insider threat detection, and cloud risk scoring.</a:t>
            </a:r>
          </a:p>
          <a:p>
            <a:pPr lvl="1"/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B9D41B-BB91-A4B0-91CD-F11E32185CD7}"/>
              </a:ext>
            </a:extLst>
          </p:cNvPr>
          <p:cNvSpPr/>
          <p:nvPr/>
        </p:nvSpPr>
        <p:spPr>
          <a:xfrm>
            <a:off x="1524000" y="6217920"/>
            <a:ext cx="9144000" cy="27432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032241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B3C1A-F835-A30D-0073-BCA87EB15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2B09-7788-1975-681A-C3F09AD7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91" y="6916"/>
            <a:ext cx="10515600" cy="1003444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Montserrat" pitchFamily="2" charset="77"/>
                <a:cs typeface="Times New Roman" panose="02020603050405020304" pitchFamily="18" charset="0"/>
              </a:rPr>
              <a:t>Microsoft Next-Generation Risk Analysis</a:t>
            </a:r>
            <a:endParaRPr sz="2200" b="1" dirty="0">
              <a:solidFill>
                <a:srgbClr val="00000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3F0CB-D96F-E327-F056-98580D774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554" y="1010360"/>
            <a:ext cx="8168640" cy="4946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latin typeface="Montserrat" pitchFamily="2" charset="77"/>
                <a:cs typeface="Times New Roman" panose="02020603050405020304" pitchFamily="18" charset="0"/>
              </a:rPr>
              <a:t>Example:</a:t>
            </a:r>
            <a:endParaRPr lang="en-US" sz="1200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Montserrat" pitchFamily="2" charset="77"/>
                <a:cs typeface="Times New Roman" panose="02020603050405020304" pitchFamily="18" charset="0"/>
              </a:rPr>
              <a:t>Nodes: Users, VMs, storage accounts</a:t>
            </a:r>
          </a:p>
          <a:p>
            <a:r>
              <a:rPr lang="en-US" sz="1200" dirty="0">
                <a:latin typeface="Montserrat" pitchFamily="2" charset="77"/>
                <a:cs typeface="Times New Roman" panose="02020603050405020304" pitchFamily="18" charset="0"/>
              </a:rPr>
              <a:t>Edges: Access relationships, communication flows</a:t>
            </a:r>
          </a:p>
          <a:p>
            <a:r>
              <a:rPr lang="en-US" sz="1200" dirty="0">
                <a:latin typeface="Montserrat" pitchFamily="2" charset="77"/>
                <a:cs typeface="Times New Roman" panose="02020603050405020304" pitchFamily="18" charset="0"/>
              </a:rPr>
              <a:t>GNN predicts which </a:t>
            </a:r>
            <a:r>
              <a:rPr lang="en-US" sz="1200" b="1" dirty="0">
                <a:latin typeface="Montserrat" pitchFamily="2" charset="77"/>
                <a:cs typeface="Times New Roman" panose="02020603050405020304" pitchFamily="18" charset="0"/>
              </a:rPr>
              <a:t>nodes are most likely to be compromised</a:t>
            </a:r>
            <a:r>
              <a:rPr lang="en-US" sz="1200" dirty="0">
                <a:latin typeface="Montserrat" pitchFamily="2" charset="77"/>
                <a:cs typeface="Times New Roman" panose="02020603050405020304" pitchFamily="18" charset="0"/>
              </a:rPr>
              <a:t> if one node is attacked.</a:t>
            </a:r>
          </a:p>
          <a:p>
            <a:endParaRPr lang="en-US" sz="1200" dirty="0">
              <a:latin typeface="Montserrat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b="1" dirty="0">
                <a:latin typeface="Montserrat" pitchFamily="2" charset="77"/>
                <a:cs typeface="Times New Roman" panose="02020603050405020304" pitchFamily="18" charset="0"/>
              </a:rPr>
              <a:t>Adversarial Modeling</a:t>
            </a:r>
          </a:p>
          <a:p>
            <a:pPr marL="0" indent="0">
              <a:buNone/>
            </a:pPr>
            <a:endParaRPr lang="en-US" sz="1200" dirty="0">
              <a:latin typeface="Montserrat" pitchFamily="2" charset="77"/>
              <a:cs typeface="Times New Roman" panose="02020603050405020304" pitchFamily="18" charset="0"/>
            </a:endParaRPr>
          </a:p>
          <a:p>
            <a:pPr lvl="0"/>
            <a:r>
              <a:rPr lang="en-US" sz="1200" dirty="0">
                <a:latin typeface="Montserrat" pitchFamily="2" charset="77"/>
                <a:cs typeface="Times New Roman" panose="02020603050405020304" pitchFamily="18" charset="0"/>
              </a:rPr>
              <a:t>A technique to </a:t>
            </a:r>
            <a:r>
              <a:rPr lang="en-US" sz="1200" b="1" dirty="0">
                <a:latin typeface="Montserrat" pitchFamily="2" charset="77"/>
                <a:cs typeface="Times New Roman" panose="02020603050405020304" pitchFamily="18" charset="0"/>
              </a:rPr>
              <a:t>simulate attacks and test defenses</a:t>
            </a:r>
            <a:r>
              <a:rPr lang="en-US" sz="1200" dirty="0">
                <a:latin typeface="Montserrat" pitchFamily="2" charset="77"/>
                <a:cs typeface="Times New Roman" panose="02020603050405020304" pitchFamily="18" charset="0"/>
              </a:rPr>
              <a:t> using intelligent adversary models.</a:t>
            </a:r>
          </a:p>
          <a:p>
            <a:pPr lvl="0"/>
            <a:r>
              <a:rPr lang="en-US" sz="1200" dirty="0">
                <a:latin typeface="Montserrat" pitchFamily="2" charset="77"/>
                <a:cs typeface="Times New Roman" panose="02020603050405020304" pitchFamily="18" charset="0"/>
              </a:rPr>
              <a:t>Includes creating </a:t>
            </a:r>
            <a:r>
              <a:rPr lang="en-US" sz="1200" b="1" dirty="0">
                <a:latin typeface="Montserrat" pitchFamily="2" charset="77"/>
                <a:cs typeface="Times New Roman" panose="02020603050405020304" pitchFamily="18" charset="0"/>
              </a:rPr>
              <a:t>“red team” simulations</a:t>
            </a:r>
            <a:r>
              <a:rPr lang="en-US" sz="1200" dirty="0">
                <a:latin typeface="Montserrat" pitchFamily="2" charset="77"/>
                <a:cs typeface="Times New Roman" panose="02020603050405020304" pitchFamily="18" charset="0"/>
              </a:rPr>
              <a:t> to see how an attacker might exploit weaknesses.</a:t>
            </a:r>
          </a:p>
          <a:p>
            <a:r>
              <a:rPr lang="en-US" sz="1200" b="1" dirty="0">
                <a:latin typeface="Montserrat" pitchFamily="2" charset="77"/>
                <a:cs typeface="Times New Roman" panose="02020603050405020304" pitchFamily="18" charset="0"/>
              </a:rPr>
              <a:t>How Microsoft uses it:</a:t>
            </a:r>
            <a:endParaRPr lang="en-US" sz="1200" dirty="0">
              <a:latin typeface="Montserrat" pitchFamily="2" charset="77"/>
              <a:cs typeface="Times New Roman" panose="02020603050405020304" pitchFamily="18" charset="0"/>
            </a:endParaRPr>
          </a:p>
          <a:p>
            <a:pPr lvl="0"/>
            <a:r>
              <a:rPr lang="en-US" sz="1200" dirty="0">
                <a:latin typeface="Montserrat" pitchFamily="2" charset="77"/>
                <a:cs typeface="Times New Roman" panose="02020603050405020304" pitchFamily="18" charset="0"/>
              </a:rPr>
              <a:t>In </a:t>
            </a:r>
            <a:r>
              <a:rPr lang="en-US" sz="1200" b="1" dirty="0">
                <a:latin typeface="Montserrat" pitchFamily="2" charset="77"/>
                <a:cs typeface="Times New Roman" panose="02020603050405020304" pitchFamily="18" charset="0"/>
              </a:rPr>
              <a:t>cybersecurity planning</a:t>
            </a:r>
            <a:r>
              <a:rPr lang="en-US" sz="1200" dirty="0">
                <a:latin typeface="Montserrat" pitchFamily="2" charset="77"/>
                <a:cs typeface="Times New Roman" panose="02020603050405020304" pitchFamily="18" charset="0"/>
              </a:rPr>
              <a:t> for Azure, Microsoft 365, and hybrid environments.</a:t>
            </a:r>
          </a:p>
          <a:p>
            <a:pPr lvl="0"/>
            <a:r>
              <a:rPr lang="en-US" sz="1200" dirty="0">
                <a:latin typeface="Montserrat" pitchFamily="2" charset="77"/>
                <a:cs typeface="Times New Roman" panose="02020603050405020304" pitchFamily="18" charset="0"/>
              </a:rPr>
              <a:t>Generates </a:t>
            </a:r>
            <a:r>
              <a:rPr lang="en-US" sz="1200" b="1" dirty="0">
                <a:latin typeface="Montserrat" pitchFamily="2" charset="77"/>
                <a:cs typeface="Times New Roman" panose="02020603050405020304" pitchFamily="18" charset="0"/>
              </a:rPr>
              <a:t>potential attack scenarios</a:t>
            </a:r>
            <a:r>
              <a:rPr lang="en-US" sz="1200" dirty="0">
                <a:latin typeface="Montserrat" pitchFamily="2" charset="77"/>
                <a:cs typeface="Times New Roman" panose="02020603050405020304" pitchFamily="18" charset="0"/>
              </a:rPr>
              <a:t> to evaluate resilience and prioritize mitigation.</a:t>
            </a:r>
          </a:p>
          <a:p>
            <a:pPr lvl="0"/>
            <a:r>
              <a:rPr lang="en-US" sz="1200" dirty="0">
                <a:latin typeface="Montserrat" pitchFamily="2" charset="77"/>
                <a:cs typeface="Times New Roman" panose="02020603050405020304" pitchFamily="18" charset="0"/>
              </a:rPr>
              <a:t>Combines with </a:t>
            </a:r>
            <a:r>
              <a:rPr lang="en-US" sz="1200" b="1" dirty="0">
                <a:latin typeface="Montserrat" pitchFamily="2" charset="77"/>
                <a:cs typeface="Times New Roman" panose="02020603050405020304" pitchFamily="18" charset="0"/>
              </a:rPr>
              <a:t>FTA and GNNs</a:t>
            </a:r>
            <a:r>
              <a:rPr lang="en-US" sz="1200" dirty="0">
                <a:latin typeface="Montserrat" pitchFamily="2" charset="77"/>
                <a:cs typeface="Times New Roman" panose="02020603050405020304" pitchFamily="18" charset="0"/>
              </a:rPr>
              <a:t> to calculate the </a:t>
            </a:r>
            <a:r>
              <a:rPr lang="en-US" sz="1200" b="1" dirty="0">
                <a:latin typeface="Montserrat" pitchFamily="2" charset="77"/>
                <a:cs typeface="Times New Roman" panose="02020603050405020304" pitchFamily="18" charset="0"/>
              </a:rPr>
              <a:t>probability of attack success</a:t>
            </a:r>
            <a:r>
              <a:rPr lang="en-US" sz="1200" dirty="0">
                <a:latin typeface="Montserrat" pitchFamily="2" charset="77"/>
                <a:cs typeface="Times New Roman" panose="02020603050405020304" pitchFamily="18" charset="0"/>
              </a:rPr>
              <a:t> and systemic impact.</a:t>
            </a:r>
          </a:p>
          <a:p>
            <a:pPr marL="0" indent="0">
              <a:buNone/>
            </a:pPr>
            <a:endParaRPr lang="en-US" sz="120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b="1" dirty="0">
                <a:latin typeface="Montserrat" pitchFamily="2" charset="77"/>
                <a:cs typeface="Times New Roman" panose="02020603050405020304" pitchFamily="18" charset="0"/>
              </a:rPr>
              <a:t>Example:</a:t>
            </a:r>
            <a:endParaRPr lang="en-US" sz="1200" dirty="0">
              <a:latin typeface="Montserrat" pitchFamily="2" charset="77"/>
              <a:cs typeface="Times New Roman" panose="02020603050405020304" pitchFamily="18" charset="0"/>
            </a:endParaRPr>
          </a:p>
          <a:p>
            <a:pPr lvl="0"/>
            <a:r>
              <a:rPr lang="en-US" sz="1200" dirty="0">
                <a:latin typeface="Montserrat" pitchFamily="2" charset="77"/>
                <a:cs typeface="Times New Roman" panose="02020603050405020304" pitchFamily="18" charset="0"/>
              </a:rPr>
              <a:t>Adversarial model simulates a phishing campaign → predicts how compromised accounts could lead to data exfiltration → feeds results into Secure Score or Defender risk models.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3A7ED6-1FE4-F6A8-4E24-92C9F446983E}"/>
              </a:ext>
            </a:extLst>
          </p:cNvPr>
          <p:cNvSpPr/>
          <p:nvPr/>
        </p:nvSpPr>
        <p:spPr>
          <a:xfrm>
            <a:off x="1524000" y="6217920"/>
            <a:ext cx="9144000" cy="27432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192286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277B7-AF4C-B79F-9DC8-CB2B27073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CB87C-480F-16E7-0111-A4F609B3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latin typeface="Montserrat" pitchFamily="2" charset="77"/>
                <a:cs typeface="Times New Roman" panose="02020603050405020304" pitchFamily="18" charset="0"/>
              </a:rPr>
              <a:t>Microsoft Next-Generation Risk Analysis</a:t>
            </a:r>
            <a:endParaRPr sz="2200" b="1" dirty="0">
              <a:solidFill>
                <a:srgbClr val="00000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D434E-7031-DEB7-6095-B913C6E8D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720998"/>
            <a:ext cx="8229600" cy="1980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Integration:</a:t>
            </a:r>
          </a:p>
          <a:p>
            <a:pPr marL="0" indent="0">
              <a:buNone/>
            </a:pPr>
            <a:endParaRPr lang="en-US" sz="1500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Microsoft combines these techniques to </a:t>
            </a:r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quantify risk, prioritize mitigations, and improve predictive security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500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They allow </a:t>
            </a:r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context-aware, data-driven decision-making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, moving beyond checklist/compliance-based scoring.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C3321B-620D-9B74-19B6-0F5A87584336}"/>
              </a:ext>
            </a:extLst>
          </p:cNvPr>
          <p:cNvSpPr/>
          <p:nvPr/>
        </p:nvSpPr>
        <p:spPr>
          <a:xfrm>
            <a:off x="1524000" y="6217920"/>
            <a:ext cx="9144000" cy="27432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74F354-B38B-145B-1669-3B262D988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783709"/>
              </p:ext>
            </p:extLst>
          </p:nvPr>
        </p:nvGraphicFramePr>
        <p:xfrm>
          <a:off x="1432560" y="2088742"/>
          <a:ext cx="8229600" cy="1488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47362070"/>
                    </a:ext>
                  </a:extLst>
                </a:gridCol>
                <a:gridCol w="2120537">
                  <a:extLst>
                    <a:ext uri="{9D8B030D-6E8A-4147-A177-3AD203B41FA5}">
                      <a16:colId xmlns:a16="http://schemas.microsoft.com/office/drawing/2014/main" val="1313416622"/>
                    </a:ext>
                  </a:extLst>
                </a:gridCol>
                <a:gridCol w="3365863">
                  <a:extLst>
                    <a:ext uri="{9D8B030D-6E8A-4147-A177-3AD203B41FA5}">
                      <a16:colId xmlns:a16="http://schemas.microsoft.com/office/drawing/2014/main" val="16559522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Montserrat" pitchFamily="2" charset="77"/>
                        </a:rPr>
                        <a:t>Technique</a:t>
                      </a:r>
                      <a:endParaRPr lang="en-US" sz="1200" kern="100" dirty="0">
                        <a:effectLst/>
                        <a:latin typeface="Montserrat" pitchFamily="2" charset="77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Montserrat" pitchFamily="2" charset="77"/>
                        </a:rPr>
                        <a:t>Role in Risk Analysis</a:t>
                      </a:r>
                      <a:endParaRPr lang="en-US" sz="1200" kern="100" dirty="0">
                        <a:effectLst/>
                        <a:latin typeface="Montserrat" pitchFamily="2" charset="77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Montserrat" pitchFamily="2" charset="77"/>
                        </a:rPr>
                        <a:t>Example Use</a:t>
                      </a:r>
                      <a:endParaRPr lang="en-US" sz="1200" kern="100" dirty="0">
                        <a:effectLst/>
                        <a:latin typeface="Montserrat" pitchFamily="2" charset="77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26880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Montserrat" pitchFamily="2" charset="77"/>
                        </a:rPr>
                        <a:t>Fault Tree Analysis</a:t>
                      </a:r>
                      <a:endParaRPr lang="en-US" sz="1200" kern="100">
                        <a:effectLst/>
                        <a:latin typeface="Montserrat" pitchFamily="2" charset="77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Montserrat" pitchFamily="2" charset="77"/>
                        </a:rPr>
                        <a:t>Identify root causes and failure paths</a:t>
                      </a:r>
                      <a:endParaRPr lang="en-US" sz="1200" kern="100">
                        <a:effectLst/>
                        <a:latin typeface="Montserrat" pitchFamily="2" charset="77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Montserrat" pitchFamily="2" charset="77"/>
                        </a:rPr>
                        <a:t>Predict which combination of system failures leads to a cloud breach</a:t>
                      </a:r>
                      <a:endParaRPr lang="en-US" sz="1200" kern="100" dirty="0">
                        <a:effectLst/>
                        <a:latin typeface="Montserrat" pitchFamily="2" charset="77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46007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Montserrat" pitchFamily="2" charset="77"/>
                        </a:rPr>
                        <a:t>Graph Neural Networks</a:t>
                      </a:r>
                      <a:endParaRPr lang="en-US" sz="1200" kern="100">
                        <a:effectLst/>
                        <a:latin typeface="Montserrat" pitchFamily="2" charset="77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Montserrat" pitchFamily="2" charset="77"/>
                        </a:rPr>
                        <a:t>Model relationships &amp; predict risk propagation</a:t>
                      </a:r>
                      <a:endParaRPr lang="en-US" sz="1200" kern="100" dirty="0">
                        <a:effectLst/>
                        <a:latin typeface="Montserrat" pitchFamily="2" charset="77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Montserrat" pitchFamily="2" charset="77"/>
                        </a:rPr>
                        <a:t>Map risky user-device-resource interactions in enterprise networks</a:t>
                      </a:r>
                      <a:endParaRPr lang="en-US" sz="1200" kern="100" dirty="0">
                        <a:effectLst/>
                        <a:latin typeface="Montserrat" pitchFamily="2" charset="77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82002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Montserrat" pitchFamily="2" charset="77"/>
                        </a:rPr>
                        <a:t>Adversarial Modeling</a:t>
                      </a:r>
                      <a:endParaRPr lang="en-US" sz="1200" kern="100">
                        <a:effectLst/>
                        <a:latin typeface="Montserrat" pitchFamily="2" charset="77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Montserrat" pitchFamily="2" charset="77"/>
                        </a:rPr>
                        <a:t>Simulate attacks to test defenses</a:t>
                      </a:r>
                      <a:endParaRPr lang="en-US" sz="1200" kern="100">
                        <a:effectLst/>
                        <a:latin typeface="Montserrat" pitchFamily="2" charset="77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Montserrat" pitchFamily="2" charset="77"/>
                        </a:rPr>
                        <a:t>Red-team style simulation for phishing or ransomware attacks</a:t>
                      </a:r>
                      <a:endParaRPr lang="en-US" sz="1200" kern="100" dirty="0">
                        <a:effectLst/>
                        <a:latin typeface="Montserrat" pitchFamily="2" charset="77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10567597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AE86AA-C0B3-8948-FB0B-B52A43E3152A}"/>
              </a:ext>
            </a:extLst>
          </p:cNvPr>
          <p:cNvSpPr txBox="1">
            <a:spLocks/>
          </p:cNvSpPr>
          <p:nvPr/>
        </p:nvSpPr>
        <p:spPr>
          <a:xfrm>
            <a:off x="1981200" y="3720999"/>
            <a:ext cx="8229600" cy="2209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03C95D-CA72-279B-B868-D63C84DAEAE8}"/>
              </a:ext>
            </a:extLst>
          </p:cNvPr>
          <p:cNvSpPr txBox="1"/>
          <p:nvPr/>
        </p:nvSpPr>
        <p:spPr>
          <a:xfrm>
            <a:off x="3187840" y="1416032"/>
            <a:ext cx="581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Montserrat" pitchFamily="2" charset="77"/>
              </a:rPr>
              <a:t>How These Approaches Work Together</a:t>
            </a:r>
          </a:p>
        </p:txBody>
      </p:sp>
    </p:spTree>
    <p:extLst>
      <p:ext uri="{BB962C8B-B14F-4D97-AF65-F5344CB8AC3E}">
        <p14:creationId xmlns:p14="http://schemas.microsoft.com/office/powerpoint/2010/main" val="1503630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C1120-53E0-31EF-93FC-EDFB05198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0DB9-1BE4-BD9B-689D-2C559A15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latin typeface="Montserrat" pitchFamily="2" charset="77"/>
                <a:cs typeface="Times New Roman" panose="02020603050405020304" pitchFamily="18" charset="0"/>
              </a:rPr>
              <a:t>Microsoft Fuzzy Logic – Evaluating Intent</a:t>
            </a:r>
            <a:endParaRPr sz="2200" b="1" dirty="0">
              <a:solidFill>
                <a:srgbClr val="00000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C81D4-B094-13B0-46B7-40BE9993C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504557"/>
            <a:ext cx="8229600" cy="4525963"/>
          </a:xfrm>
        </p:spPr>
        <p:txBody>
          <a:bodyPr>
            <a:noAutofit/>
          </a:bodyPr>
          <a:lstStyle/>
          <a:p>
            <a:r>
              <a:rPr lang="en-US" sz="1600" b="1" dirty="0">
                <a:latin typeface="Montserrat" pitchFamily="2" charset="77"/>
                <a:cs typeface="Times New Roman" panose="02020603050405020304" pitchFamily="18" charset="0"/>
              </a:rPr>
              <a:t>Fuzzy logic</a:t>
            </a:r>
            <a:r>
              <a:rPr lang="en-US" sz="1600" dirty="0">
                <a:latin typeface="Montserrat" pitchFamily="2" charset="77"/>
                <a:cs typeface="Times New Roman" panose="02020603050405020304" pitchFamily="18" charset="0"/>
              </a:rPr>
              <a:t> is a mathematical approach that allows reasoning with </a:t>
            </a:r>
            <a:r>
              <a:rPr lang="en-US" sz="1600" b="1" dirty="0">
                <a:latin typeface="Montserrat" pitchFamily="2" charset="77"/>
                <a:cs typeface="Times New Roman" panose="02020603050405020304" pitchFamily="18" charset="0"/>
              </a:rPr>
              <a:t>uncertainty, ambiguity, or partial truth</a:t>
            </a:r>
            <a:r>
              <a:rPr lang="en-US" sz="1600" dirty="0">
                <a:latin typeface="Montserrat" pitchFamily="2" charset="77"/>
                <a:cs typeface="Times New Roman" panose="02020603050405020304" pitchFamily="18" charset="0"/>
              </a:rPr>
              <a:t>, rather than the strict true/false (0 or 1) logic of traditional systems.</a:t>
            </a:r>
          </a:p>
          <a:p>
            <a:pPr marL="0" indent="0">
              <a:buNone/>
            </a:pPr>
            <a:endParaRPr lang="en-US" sz="1600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Montserrat" pitchFamily="2" charset="77"/>
                <a:cs typeface="Times New Roman" panose="02020603050405020304" pitchFamily="18" charset="0"/>
              </a:rPr>
              <a:t>In Microsoft security and compliance systems, </a:t>
            </a:r>
            <a:r>
              <a:rPr lang="en-US" sz="1600" b="1" dirty="0">
                <a:latin typeface="Montserrat" pitchFamily="2" charset="77"/>
                <a:cs typeface="Times New Roman" panose="02020603050405020304" pitchFamily="18" charset="0"/>
              </a:rPr>
              <a:t>fuzzy logic is used to evaluate intent</a:t>
            </a:r>
            <a:r>
              <a:rPr lang="en-US" sz="1600" dirty="0">
                <a:latin typeface="Montserrat" pitchFamily="2" charset="77"/>
                <a:cs typeface="Times New Roman" panose="02020603050405020304" pitchFamily="18" charset="0"/>
              </a:rPr>
              <a:t>—for example, determining whether a user action, login, or data access event is suspicious, risky, or potentially malicious.</a:t>
            </a:r>
          </a:p>
          <a:p>
            <a:endParaRPr lang="en-US" sz="1600" dirty="0">
              <a:latin typeface="Montserrat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latin typeface="Montserrat" pitchFamily="2" charset="77"/>
                <a:cs typeface="Times New Roman" panose="02020603050405020304" pitchFamily="18" charset="0"/>
              </a:rPr>
              <a:t>Purpose in Evaluating Intent</a:t>
            </a:r>
          </a:p>
          <a:p>
            <a:pPr marL="0" indent="0">
              <a:buNone/>
            </a:pPr>
            <a:endParaRPr lang="en-US" sz="160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Montserrat" pitchFamily="2" charset="77"/>
                <a:cs typeface="Times New Roman" panose="02020603050405020304" pitchFamily="18" charset="0"/>
              </a:rPr>
              <a:t>User behavior is rarely binary</a:t>
            </a:r>
            <a:r>
              <a:rPr lang="en-US" sz="1600" dirty="0">
                <a:latin typeface="Montserrat" pitchFamily="2" charset="77"/>
                <a:cs typeface="Times New Roman" panose="02020603050405020304" pitchFamily="18" charset="0"/>
              </a:rPr>
              <a:t>: A login from a new location may not always be malicious, but it could indicate risk.</a:t>
            </a:r>
          </a:p>
          <a:p>
            <a:r>
              <a:rPr lang="en-US" sz="1600" dirty="0">
                <a:latin typeface="Montserrat" pitchFamily="2" charset="77"/>
                <a:cs typeface="Times New Roman" panose="02020603050405020304" pitchFamily="18" charset="0"/>
              </a:rPr>
              <a:t>Fuzzy logic allows Microsoft systems to </a:t>
            </a:r>
            <a:r>
              <a:rPr lang="en-US" sz="1600" b="1" dirty="0">
                <a:latin typeface="Montserrat" pitchFamily="2" charset="77"/>
                <a:cs typeface="Times New Roman" panose="02020603050405020304" pitchFamily="18" charset="0"/>
              </a:rPr>
              <a:t>assign degrees of risk or intent</a:t>
            </a:r>
            <a:r>
              <a:rPr lang="en-US" sz="1600" dirty="0">
                <a:latin typeface="Montserrat" pitchFamily="2" charset="77"/>
                <a:cs typeface="Times New Roman" panose="02020603050405020304" pitchFamily="18" charset="0"/>
              </a:rPr>
              <a:t> (e.g., low, medium, high) instead of just “safe/unsafe.”</a:t>
            </a:r>
          </a:p>
          <a:p>
            <a:r>
              <a:rPr lang="en-US" sz="1600" dirty="0">
                <a:latin typeface="Montserrat" pitchFamily="2" charset="77"/>
                <a:cs typeface="Times New Roman" panose="02020603050405020304" pitchFamily="18" charset="0"/>
              </a:rPr>
              <a:t>Helps improve </a:t>
            </a:r>
            <a:r>
              <a:rPr lang="en-US" sz="1600" b="1" dirty="0">
                <a:latin typeface="Montserrat" pitchFamily="2" charset="77"/>
                <a:cs typeface="Times New Roman" panose="02020603050405020304" pitchFamily="18" charset="0"/>
              </a:rPr>
              <a:t>decision-making in security systems</a:t>
            </a:r>
            <a:r>
              <a:rPr lang="en-US" sz="1600" dirty="0">
                <a:latin typeface="Montserrat" pitchFamily="2" charset="77"/>
                <a:cs typeface="Times New Roman" panose="02020603050405020304" pitchFamily="18" charset="0"/>
              </a:rPr>
              <a:t>, especially for identity, access, and threat detection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08CF9-A642-B32F-02E5-FFCA01531585}"/>
              </a:ext>
            </a:extLst>
          </p:cNvPr>
          <p:cNvSpPr/>
          <p:nvPr/>
        </p:nvSpPr>
        <p:spPr>
          <a:xfrm>
            <a:off x="1524000" y="6217920"/>
            <a:ext cx="9144000" cy="27432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29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70A230-78E0-2542-85BF-CD01670302C6}"/>
              </a:ext>
            </a:extLst>
          </p:cNvPr>
          <p:cNvSpPr/>
          <p:nvPr/>
        </p:nvSpPr>
        <p:spPr>
          <a:xfrm>
            <a:off x="8158866" y="0"/>
            <a:ext cx="3951582" cy="1649611"/>
          </a:xfrm>
          <a:prstGeom prst="rect">
            <a:avLst/>
          </a:prstGeom>
          <a:solidFill>
            <a:srgbClr val="13163F"/>
          </a:solidFill>
          <a:ln>
            <a:solidFill>
              <a:srgbClr val="131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DA18C0-345E-6A4A-A681-AE0F1F7BC0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0425" y="409575"/>
            <a:ext cx="11331575" cy="649288"/>
          </a:xfrm>
          <a:prstGeom prst="rect">
            <a:avLst/>
          </a:prstGeom>
        </p:spPr>
        <p:txBody>
          <a:bodyPr/>
          <a:lstStyle/>
          <a:p>
            <a:r>
              <a:rPr lang="en-US" sz="3200" b="1" spc="100" dirty="0">
                <a:solidFill>
                  <a:schemeClr val="bg1"/>
                </a:solidFill>
                <a:latin typeface="Montserrat Black" pitchFamily="2" charset="77"/>
              </a:rPr>
              <a:t>Generative AI Platforms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3957A2D-0A1D-7146-B42B-62331B589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6" y="244694"/>
            <a:ext cx="978273" cy="978273"/>
          </a:xfrm>
          <a:prstGeom prst="rect">
            <a:avLst/>
          </a:prstGeom>
        </p:spPr>
      </p:pic>
      <p:pic>
        <p:nvPicPr>
          <p:cNvPr id="7" name="Picture 6" descr="A table of informational information&#10;&#10;AI-generated content may be incorrect.">
            <a:extLst>
              <a:ext uri="{FF2B5EF4-FFF2-40B4-BE49-F238E27FC236}">
                <a16:creationId xmlns:a16="http://schemas.microsoft.com/office/drawing/2014/main" id="{4B17A887-0B18-2948-C023-98C8070D3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2" y="1649611"/>
            <a:ext cx="8522676" cy="496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7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73F49-7B1B-BA86-9D36-8E00F57EF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E93C1-8452-2EE1-174B-961B0C12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646" y="0"/>
            <a:ext cx="10515600" cy="1045029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Montserrat" pitchFamily="2" charset="77"/>
                <a:cs typeface="Times New Roman" panose="02020603050405020304" pitchFamily="18" charset="0"/>
              </a:rPr>
              <a:t>Microsoft Fuzzy Logic – Evaluating Intent</a:t>
            </a:r>
            <a:endParaRPr sz="2200" b="1" dirty="0">
              <a:solidFill>
                <a:srgbClr val="00000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05BC7-27A5-570E-C30F-4DB3FF7B5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743" y="1515106"/>
            <a:ext cx="8229600" cy="4839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Montserrat" pitchFamily="2" charset="77"/>
                <a:cs typeface="Times New Roman" panose="02020603050405020304" pitchFamily="18" charset="0"/>
              </a:rPr>
              <a:t>Advantages of Using Fuzzy Logic</a:t>
            </a:r>
          </a:p>
          <a:p>
            <a:r>
              <a:rPr lang="en-US" sz="1600" b="1" dirty="0">
                <a:latin typeface="Montserrat" pitchFamily="2" charset="77"/>
                <a:cs typeface="Times New Roman" panose="02020603050405020304" pitchFamily="18" charset="0"/>
              </a:rPr>
              <a:t>Handles uncertainty</a:t>
            </a:r>
            <a:r>
              <a:rPr lang="en-US" sz="1600" dirty="0">
                <a:latin typeface="Montserrat" pitchFamily="2" charset="77"/>
                <a:cs typeface="Times New Roman" panose="02020603050405020304" pitchFamily="18" charset="0"/>
              </a:rPr>
              <a:t> in user behavior and network activity.</a:t>
            </a:r>
          </a:p>
          <a:p>
            <a:r>
              <a:rPr lang="en-US" sz="1600" b="1" dirty="0">
                <a:latin typeface="Montserrat" pitchFamily="2" charset="77"/>
                <a:cs typeface="Times New Roman" panose="02020603050405020304" pitchFamily="18" charset="0"/>
              </a:rPr>
              <a:t>Reduces false positives</a:t>
            </a:r>
            <a:r>
              <a:rPr lang="en-US" sz="1600" dirty="0">
                <a:latin typeface="Montserrat" pitchFamily="2" charset="77"/>
                <a:cs typeface="Times New Roman" panose="02020603050405020304" pitchFamily="18" charset="0"/>
              </a:rPr>
              <a:t> compared to binary threshold systems.</a:t>
            </a:r>
          </a:p>
          <a:p>
            <a:r>
              <a:rPr lang="en-US" sz="1600" b="1" dirty="0">
                <a:latin typeface="Montserrat" pitchFamily="2" charset="77"/>
                <a:cs typeface="Times New Roman" panose="02020603050405020304" pitchFamily="18" charset="0"/>
              </a:rPr>
              <a:t>Enables context-aware decision-making</a:t>
            </a:r>
            <a:r>
              <a:rPr lang="en-US" sz="1600" dirty="0">
                <a:latin typeface="Montserrat" pitchFamily="2" charset="77"/>
                <a:cs typeface="Times New Roman" panose="02020603050405020304" pitchFamily="18" charset="0"/>
              </a:rPr>
              <a:t> in real time.</a:t>
            </a:r>
          </a:p>
          <a:p>
            <a:r>
              <a:rPr lang="en-US" sz="1600" dirty="0">
                <a:latin typeface="Montserrat" pitchFamily="2" charset="77"/>
                <a:cs typeface="Times New Roman" panose="02020603050405020304" pitchFamily="18" charset="0"/>
              </a:rPr>
              <a:t>Works well with </a:t>
            </a:r>
            <a:r>
              <a:rPr lang="en-US" sz="1600" b="1" dirty="0">
                <a:latin typeface="Montserrat" pitchFamily="2" charset="77"/>
                <a:cs typeface="Times New Roman" panose="02020603050405020304" pitchFamily="18" charset="0"/>
              </a:rPr>
              <a:t>AI/ML and graph-based models</a:t>
            </a:r>
            <a:r>
              <a:rPr lang="en-US" sz="1600" dirty="0">
                <a:latin typeface="Montserrat" pitchFamily="2" charset="77"/>
                <a:cs typeface="Times New Roman" panose="02020603050405020304" pitchFamily="18" charset="0"/>
              </a:rPr>
              <a:t> to improve predictive security.</a:t>
            </a:r>
          </a:p>
          <a:p>
            <a:pPr marL="457200" lvl="1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CF84AC-D7EF-B64D-BE0F-A9F53903F28A}"/>
              </a:ext>
            </a:extLst>
          </p:cNvPr>
          <p:cNvSpPr/>
          <p:nvPr/>
        </p:nvSpPr>
        <p:spPr>
          <a:xfrm>
            <a:off x="1524000" y="6217920"/>
            <a:ext cx="9144000" cy="27432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31924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A8F97-BD5E-6D17-CC9F-A2D56A4D1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E17E-9738-C319-6355-5199136E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7022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Montserrat" pitchFamily="2" charset="77"/>
                <a:cs typeface="Times New Roman" panose="02020603050405020304" pitchFamily="18" charset="0"/>
              </a:rPr>
              <a:t>Microsoft Azure Background Services for Fuzzy Logic &amp; </a:t>
            </a:r>
            <a:br>
              <a:rPr lang="en-US" sz="2200" b="1" dirty="0">
                <a:latin typeface="Montserrat" pitchFamily="2" charset="77"/>
                <a:cs typeface="Times New Roman" panose="02020603050405020304" pitchFamily="18" charset="0"/>
              </a:rPr>
            </a:br>
            <a:r>
              <a:rPr lang="en-US" sz="2200" b="1" dirty="0">
                <a:latin typeface="Montserrat" pitchFamily="2" charset="77"/>
                <a:cs typeface="Times New Roman" panose="02020603050405020304" pitchFamily="18" charset="0"/>
              </a:rPr>
              <a:t>Layered Analysis</a:t>
            </a:r>
            <a:endParaRPr sz="2200" b="1" dirty="0">
              <a:solidFill>
                <a:srgbClr val="00000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4EE3C-CA48-CC4B-055C-709BED9A2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309" y="1028541"/>
            <a:ext cx="8229600" cy="4839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Key Benefits of Integrating Fuzzy Logic with Layered Analysis</a:t>
            </a:r>
          </a:p>
          <a:p>
            <a:pPr marL="0" indent="0">
              <a:buNone/>
            </a:pPr>
            <a:endParaRPr lang="en-US" sz="150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Context-Aware Decisions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 – Evaluates risk or system state in degrees, not just binary.</a:t>
            </a:r>
          </a:p>
          <a:p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Reduced False Positives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 – Prioritizes truly actionable events.</a:t>
            </a:r>
          </a:p>
          <a:p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Proactive Operations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 – Supports predictive actions based on combined signals from multiple layers.</a:t>
            </a:r>
          </a:p>
          <a:p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Automation &amp; Efficiency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 – Dynamic decisions feed into automated workflows via Azure Automation or Sentinel playbooks.</a:t>
            </a:r>
          </a:p>
          <a:p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True Insights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 – Provides nuanced understanding of system, user, and security behaviors.</a:t>
            </a:r>
          </a:p>
          <a:p>
            <a:pPr marL="0" indent="0">
              <a:buNone/>
            </a:pPr>
            <a:endParaRPr lang="en-US" sz="1500" dirty="0">
              <a:latin typeface="Montserrat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Microsoft Azure background services </a:t>
            </a:r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integrate fuzzy logic and layered analysis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 to make </a:t>
            </a:r>
            <a:r>
              <a:rPr lang="en-US" sz="1500" b="1" dirty="0">
                <a:latin typeface="Montserrat" pitchFamily="2" charset="77"/>
                <a:cs typeface="Times New Roman" panose="02020603050405020304" pitchFamily="18" charset="0"/>
              </a:rPr>
              <a:t>dynamic, context-aware operational and security decisions</a:t>
            </a:r>
            <a:r>
              <a:rPr lang="en-US" sz="1500" dirty="0">
                <a:latin typeface="Montserrat" pitchFamily="2" charset="77"/>
                <a:cs typeface="Times New Roman" panose="02020603050405020304" pitchFamily="18" charset="0"/>
              </a:rPr>
              <a:t>, moving beyond static thresholds and simple binary alerts.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F86C75-2DFE-2D8E-C446-E82D2DDF03DF}"/>
              </a:ext>
            </a:extLst>
          </p:cNvPr>
          <p:cNvSpPr/>
          <p:nvPr/>
        </p:nvSpPr>
        <p:spPr>
          <a:xfrm>
            <a:off x="1524000" y="6217920"/>
            <a:ext cx="9144000" cy="27432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826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7B22D-57E8-01A8-3B12-6C9EA7FB7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41CF43-A6AD-7698-B56C-12E50846E0ED}"/>
              </a:ext>
            </a:extLst>
          </p:cNvPr>
          <p:cNvSpPr/>
          <p:nvPr/>
        </p:nvSpPr>
        <p:spPr>
          <a:xfrm>
            <a:off x="8158866" y="0"/>
            <a:ext cx="3951582" cy="1649611"/>
          </a:xfrm>
          <a:prstGeom prst="rect">
            <a:avLst/>
          </a:prstGeom>
          <a:solidFill>
            <a:srgbClr val="13163F"/>
          </a:solidFill>
          <a:ln>
            <a:solidFill>
              <a:srgbClr val="131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148C160-D967-77A3-D1A0-52C2F722AC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0425" y="409575"/>
            <a:ext cx="11331575" cy="649288"/>
          </a:xfrm>
          <a:prstGeom prst="rect">
            <a:avLst/>
          </a:prstGeom>
        </p:spPr>
        <p:txBody>
          <a:bodyPr/>
          <a:lstStyle/>
          <a:p>
            <a:r>
              <a:rPr lang="en-US" sz="3200" b="1" spc="100" dirty="0">
                <a:solidFill>
                  <a:schemeClr val="bg1"/>
                </a:solidFill>
                <a:latin typeface="Montserrat Black" pitchFamily="2" charset="77"/>
              </a:rPr>
              <a:t>AZURE BACKGROUND SERVICES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188D7B0-1BD9-4749-E498-CAB22348E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6" y="244694"/>
            <a:ext cx="978273" cy="978273"/>
          </a:xfrm>
          <a:prstGeom prst="rect">
            <a:avLst/>
          </a:prstGeom>
        </p:spPr>
      </p:pic>
      <p:pic>
        <p:nvPicPr>
          <p:cNvPr id="10" name="Picture 9" descr="A diagram of a cloud computing service&#10;&#10;AI-generated content may be incorrect.">
            <a:extLst>
              <a:ext uri="{FF2B5EF4-FFF2-40B4-BE49-F238E27FC236}">
                <a16:creationId xmlns:a16="http://schemas.microsoft.com/office/drawing/2014/main" id="{AC07E0CC-BE57-EAA8-8E44-0CFD4884E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91" y="1443500"/>
            <a:ext cx="6782765" cy="50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6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0EB35-F237-BC5C-3C2D-B9B185679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F209-1DD2-015F-E58F-1912FE62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Montserrat" pitchFamily="2" charset="77"/>
                <a:cs typeface="Times New Roman" panose="02020603050405020304" pitchFamily="18" charset="0"/>
              </a:rPr>
              <a:t>Azure Monitor</a:t>
            </a:r>
            <a:endParaRPr sz="2200" dirty="0">
              <a:solidFill>
                <a:srgbClr val="000000"/>
              </a:solidFill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1B530-31E2-F036-B18F-3896228CB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Azure Monitor Data Life Cycle Flow</a:t>
            </a:r>
          </a:p>
          <a:p>
            <a:pPr marL="0" indent="0">
              <a:buNone/>
            </a:pPr>
            <a:endParaRPr lang="en-US" sz="180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Visualization</a:t>
            </a:r>
          </a:p>
          <a:p>
            <a:pPr marL="0" indent="0">
              <a:buNone/>
            </a:pPr>
            <a:endParaRPr lang="en-US" sz="180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Azure Portal Dashboards</a:t>
            </a:r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 – Customizable monitoring dashboards</a:t>
            </a:r>
          </a:p>
          <a:p>
            <a:pPr marL="0" indent="0">
              <a:buNone/>
            </a:pPr>
            <a:endParaRPr lang="en-US" sz="1800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Workbooks</a:t>
            </a:r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 – Interactive reports for advanced analysis</a:t>
            </a:r>
          </a:p>
          <a:p>
            <a:pPr marL="0" indent="0">
              <a:buNone/>
            </a:pPr>
            <a:endParaRPr lang="en-US" sz="1800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Grafana / Power BI integration</a:t>
            </a:r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 – For external visualization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B68484-EBBC-DE6F-79FB-F41A1F4C333B}"/>
              </a:ext>
            </a:extLst>
          </p:cNvPr>
          <p:cNvSpPr/>
          <p:nvPr/>
        </p:nvSpPr>
        <p:spPr>
          <a:xfrm>
            <a:off x="1524000" y="6217920"/>
            <a:ext cx="9144000" cy="27432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21272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2469F-84ED-2734-0C8A-29D8CAAA0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18708-B114-CDAE-6FBF-19D831D5B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Montserrat" pitchFamily="2" charset="77"/>
                <a:cs typeface="Times New Roman" panose="02020603050405020304" pitchFamily="18" charset="0"/>
              </a:rPr>
              <a:t>Azure Monitor</a:t>
            </a:r>
            <a:endParaRPr sz="2200" dirty="0">
              <a:solidFill>
                <a:srgbClr val="000000"/>
              </a:solidFill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BF638-64F6-A5BC-FF5F-26EB1C86E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Azure Monitor Data Life Cycle Flow</a:t>
            </a:r>
          </a:p>
          <a:p>
            <a:pPr marL="0" indent="0">
              <a:buNone/>
            </a:pPr>
            <a:endParaRPr lang="en-US" sz="180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Alerting &amp; Automation</a:t>
            </a:r>
          </a:p>
          <a:p>
            <a:pPr marL="0" indent="0">
              <a:buNone/>
            </a:pPr>
            <a:endParaRPr lang="en-US" sz="180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Alerts</a:t>
            </a:r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 – Rules can trigger when thresholds are crossed</a:t>
            </a:r>
          </a:p>
          <a:p>
            <a:pPr marL="0" indent="0">
              <a:buNone/>
            </a:pPr>
            <a:endParaRPr lang="en-US" sz="1800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Action Groups</a:t>
            </a:r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 – Define how alerts notify (Email, SMS, Teams, Webhooks, ITSM tools like ServiceNow)</a:t>
            </a:r>
          </a:p>
          <a:p>
            <a:pPr marL="0" indent="0">
              <a:buNone/>
            </a:pPr>
            <a:endParaRPr lang="en-US" sz="1800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Automation</a:t>
            </a:r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 – Trigger </a:t>
            </a: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Azure Logic Apps, Functions, or Runbooks</a:t>
            </a:r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 for auto-remediation (e.g., restart a VM when it goes down)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343A0-B3E1-4D9A-025C-7706449C4CCC}"/>
              </a:ext>
            </a:extLst>
          </p:cNvPr>
          <p:cNvSpPr/>
          <p:nvPr/>
        </p:nvSpPr>
        <p:spPr>
          <a:xfrm>
            <a:off x="1524000" y="6217920"/>
            <a:ext cx="9144000" cy="27432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4593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EE7CE-30C0-AA37-5AEA-8AEF73609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D58E-D0DF-DF46-9968-3181173BD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Montserrat" pitchFamily="2" charset="77"/>
                <a:cs typeface="Times New Roman" panose="02020603050405020304" pitchFamily="18" charset="0"/>
              </a:rPr>
              <a:t>Azure Arc</a:t>
            </a:r>
            <a:endParaRPr sz="2200" b="1" dirty="0">
              <a:solidFill>
                <a:srgbClr val="00000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AE7D7-FE07-06D3-B454-C414B2D71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1778635"/>
            <a:ext cx="10515600" cy="435133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Azure Arc is a </a:t>
            </a: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hybrid and </a:t>
            </a:r>
            <a:r>
              <a:rPr lang="en-US" sz="1800" b="1" dirty="0" err="1">
                <a:latin typeface="Montserrat" pitchFamily="2" charset="77"/>
                <a:cs typeface="Times New Roman" panose="02020603050405020304" pitchFamily="18" charset="0"/>
              </a:rPr>
              <a:t>multicloud</a:t>
            </a: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 management service</a:t>
            </a:r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 from Microsoft. </a:t>
            </a:r>
          </a:p>
          <a:p>
            <a:pPr marL="0" indent="0">
              <a:buNone/>
            </a:pPr>
            <a:endParaRPr lang="en-US" sz="1800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It extends Azure’s management, governance, and security capabilities to </a:t>
            </a: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non-Azure environments</a:t>
            </a:r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, such as:</a:t>
            </a:r>
          </a:p>
          <a:p>
            <a:pPr marL="0" indent="0">
              <a:buNone/>
            </a:pPr>
            <a:endParaRPr lang="en-US" sz="1800" dirty="0">
              <a:latin typeface="Montserrat" pitchFamily="2" charset="77"/>
              <a:cs typeface="Times New Roman" panose="02020603050405020304" pitchFamily="18" charset="0"/>
            </a:endParaRPr>
          </a:p>
          <a:p>
            <a:pPr marL="1431925" indent="-285750"/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On-premises servers and VMs</a:t>
            </a:r>
          </a:p>
          <a:p>
            <a:pPr marL="1431925" indent="-285750"/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VMware clusters</a:t>
            </a:r>
          </a:p>
          <a:p>
            <a:pPr marL="1431925" indent="-285750"/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Kubernetes clusters</a:t>
            </a:r>
          </a:p>
          <a:p>
            <a:pPr marL="1431925" indent="-285750"/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Edge devices</a:t>
            </a:r>
          </a:p>
          <a:p>
            <a:pPr marL="1431925" indent="-285750"/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Other public clouds (AWS, GCP, etc.)</a:t>
            </a:r>
          </a:p>
          <a:p>
            <a:pPr marL="0" indent="0">
              <a:buNone/>
            </a:pPr>
            <a:endParaRPr lang="en-US" sz="1800" dirty="0">
              <a:latin typeface="Montserrat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Azure Arc brings Azure control plane anywhere</a:t>
            </a:r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BFB075-7AC8-161D-A7FC-A73940448FDA}"/>
              </a:ext>
            </a:extLst>
          </p:cNvPr>
          <p:cNvSpPr/>
          <p:nvPr/>
        </p:nvSpPr>
        <p:spPr>
          <a:xfrm>
            <a:off x="1524000" y="6217920"/>
            <a:ext cx="9144000" cy="27432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0128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35955-7730-B2F3-60BE-23FE49B4B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5963A-4EFC-3C89-2589-C865C6D3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Montserrat" pitchFamily="2" charset="77"/>
                <a:cs typeface="Times New Roman" panose="02020603050405020304" pitchFamily="18" charset="0"/>
              </a:rPr>
              <a:t>Azure Arc</a:t>
            </a:r>
            <a:endParaRPr sz="2200" b="1" dirty="0">
              <a:solidFill>
                <a:srgbClr val="00000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1E2FC-340C-71CA-25AE-6BE1810CC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Management &amp; Governance</a:t>
            </a:r>
          </a:p>
          <a:p>
            <a:pPr marL="0" indent="0">
              <a:buNone/>
            </a:pPr>
            <a:endParaRPr lang="en-US" sz="180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Azure Arc extends Azure services and policies to hybrid/multi-cloud environments:</a:t>
            </a:r>
          </a:p>
          <a:p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Policy &amp; Compliance</a:t>
            </a:r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 – Apply Azure Policy across on-prem and cloud resources.</a:t>
            </a:r>
          </a:p>
          <a:p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Access Control</a:t>
            </a:r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 – Use Azure AD-based RBAC for identity and permissions.</a:t>
            </a:r>
          </a:p>
          <a:p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Tagging &amp; Inventory</a:t>
            </a:r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 – Organize resources with metadata for better governance.</a:t>
            </a:r>
          </a:p>
          <a:p>
            <a:endParaRPr lang="en-US" sz="1800" dirty="0">
              <a:latin typeface="Montserrat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Automation &amp; DevOps</a:t>
            </a:r>
          </a:p>
          <a:p>
            <a:pPr marL="0" indent="0">
              <a:buNone/>
            </a:pPr>
            <a:endParaRPr lang="en-US" sz="180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Supports </a:t>
            </a: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ARM templates, Bicep, Terraform, and </a:t>
            </a:r>
            <a:r>
              <a:rPr lang="en-US" sz="1800" b="1" dirty="0" err="1">
                <a:latin typeface="Montserrat" pitchFamily="2" charset="77"/>
                <a:cs typeface="Times New Roman" panose="02020603050405020304" pitchFamily="18" charset="0"/>
              </a:rPr>
              <a:t>GitOps</a:t>
            </a:r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 for resource management.</a:t>
            </a:r>
          </a:p>
          <a:p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CI/CD pipelines can deploy workloads consistently across Azure + Arc-enabled environments.</a:t>
            </a:r>
          </a:p>
          <a:p>
            <a:endParaRPr lang="en-US" sz="1800" dirty="0">
              <a:latin typeface="Montserrat" pitchFamily="2" charset="77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D17330-E924-D41F-843F-415F3650AC63}"/>
              </a:ext>
            </a:extLst>
          </p:cNvPr>
          <p:cNvSpPr/>
          <p:nvPr/>
        </p:nvSpPr>
        <p:spPr>
          <a:xfrm>
            <a:off x="1524000" y="6217920"/>
            <a:ext cx="9144000" cy="27432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6162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DB96E-28AE-27BD-5070-317FEB66E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EA368-8E04-C329-9530-9D51452E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latin typeface="Montserrat" pitchFamily="2" charset="77"/>
                <a:cs typeface="Times New Roman" panose="02020603050405020304" pitchFamily="18" charset="0"/>
              </a:rPr>
              <a:t>Entra ID Sync (Azure AD Connect)</a:t>
            </a:r>
            <a:endParaRPr sz="2200" b="1" dirty="0">
              <a:solidFill>
                <a:srgbClr val="00000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1ED0E-65C3-4674-E21D-32CBB07E3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0005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Key Services of Entra ID / Entra ID Sync</a:t>
            </a:r>
          </a:p>
          <a:p>
            <a:pPr marL="0" indent="0">
              <a:buNone/>
            </a:pP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1. Identity Synchronization</a:t>
            </a:r>
          </a:p>
          <a:p>
            <a:pPr marL="0" indent="0">
              <a:buNone/>
            </a:pP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2. Single Sign-On (SSO)</a:t>
            </a:r>
          </a:p>
          <a:p>
            <a:pPr marL="0" indent="0">
              <a:buNone/>
            </a:pP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3. Self Service Features</a:t>
            </a:r>
          </a:p>
          <a:p>
            <a:pPr marL="0" indent="0">
              <a:buNone/>
            </a:pP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4. Conditional Access &amp; Security</a:t>
            </a:r>
          </a:p>
          <a:p>
            <a:pPr marL="0" indent="0">
              <a:buNone/>
            </a:pP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5. Monitoring &amp; Health</a:t>
            </a:r>
          </a:p>
          <a:p>
            <a:pPr marL="0" indent="0">
              <a:buNone/>
            </a:pP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6. Application Integration</a:t>
            </a:r>
          </a:p>
          <a:p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Provides </a:t>
            </a: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SSO and provisioning</a:t>
            </a:r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 to thousands of SaaS applications from the </a:t>
            </a: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Azure AD App Gallery</a:t>
            </a:r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Supports </a:t>
            </a:r>
            <a:r>
              <a:rPr lang="en-US" sz="1800" b="1" dirty="0">
                <a:latin typeface="Montserrat" pitchFamily="2" charset="77"/>
                <a:cs typeface="Times New Roman" panose="02020603050405020304" pitchFamily="18" charset="0"/>
              </a:rPr>
              <a:t>SCIM-based provisioning</a:t>
            </a:r>
            <a:r>
              <a:rPr lang="en-US" sz="1800" dirty="0">
                <a:latin typeface="Montserrat" pitchFamily="2" charset="77"/>
                <a:cs typeface="Times New Roman" panose="02020603050405020304" pitchFamily="18" charset="0"/>
              </a:rPr>
              <a:t> for third-party apps.</a:t>
            </a:r>
          </a:p>
          <a:p>
            <a:pPr marL="0" indent="0">
              <a:buNone/>
            </a:pPr>
            <a:endParaRPr lang="en-US" sz="180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2B1E51-794E-DF9C-DDE0-0B204704F50E}"/>
              </a:ext>
            </a:extLst>
          </p:cNvPr>
          <p:cNvSpPr/>
          <p:nvPr/>
        </p:nvSpPr>
        <p:spPr>
          <a:xfrm>
            <a:off x="1524000" y="6217920"/>
            <a:ext cx="9144000" cy="27432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86168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EA710-E1FC-334F-7A3E-E09A791E8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DB93-3F6E-4184-7A78-81DBB1CD6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1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Montserrat" pitchFamily="2" charset="77"/>
                <a:cs typeface="Times New Roman" panose="02020603050405020304" pitchFamily="18" charset="0"/>
              </a:rPr>
              <a:t>Microsoft Sentinel</a:t>
            </a:r>
            <a:endParaRPr sz="2200" b="1" dirty="0">
              <a:solidFill>
                <a:srgbClr val="00000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D7261-3BD0-7D07-6C38-F2193C1DB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021232"/>
            <a:ext cx="8229600" cy="4525963"/>
          </a:xfrm>
        </p:spPr>
        <p:txBody>
          <a:bodyPr>
            <a:noAutofit/>
          </a:bodyPr>
          <a:lstStyle/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Microsoft Sentinel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is a </a:t>
            </a: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cloud-native SIEM (Security Information and Event Management) and SOAR (Security Orchestration, Automation, and Response)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solution.</a:t>
            </a:r>
          </a:p>
          <a:p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It collects data across an organization (users, apps, servers, devices, and cloud workloads), detects threats, and responds with automation.</a:t>
            </a:r>
          </a:p>
          <a:p>
            <a:pPr marL="0" indent="0">
              <a:buNone/>
            </a:pPr>
            <a:endParaRPr lang="en-US" sz="140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Services of Microsoft Sentinel</a:t>
            </a:r>
          </a:p>
          <a:p>
            <a:pPr marL="0" indent="0">
              <a:buNone/>
            </a:pPr>
            <a:endParaRPr lang="en-US" sz="1400" b="1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Data Collection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from Azure, on-prem, and third-party sources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Threat Detection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using rules, threat intel, and AI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Behavior Analytics (UEBA)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for anomaly detection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Threat Hunting &amp; Investigation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with KQL and investigation graphs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Incident Management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(alerts grouped into incidents)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Automation &amp; Response (SOAR)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with playbooks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Dashboards &amp; Visualization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(workbooks, Power BI)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Integration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with Microsoft and third-party security tools</a:t>
            </a:r>
          </a:p>
          <a:p>
            <a:r>
              <a:rPr lang="en-US" sz="1400" b="1" dirty="0">
                <a:latin typeface="Montserrat" pitchFamily="2" charset="77"/>
                <a:cs typeface="Times New Roman" panose="02020603050405020304" pitchFamily="18" charset="0"/>
              </a:rPr>
              <a:t>Compliance &amp; Reporting</a:t>
            </a:r>
            <a:r>
              <a:rPr lang="en-US" sz="1400" dirty="0">
                <a:latin typeface="Montserrat" pitchFamily="2" charset="77"/>
                <a:cs typeface="Times New Roman" panose="02020603050405020304" pitchFamily="18" charset="0"/>
              </a:rPr>
              <a:t> for governance needs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946355-DF06-B7A8-63B5-669B75B05BB3}"/>
              </a:ext>
            </a:extLst>
          </p:cNvPr>
          <p:cNvSpPr/>
          <p:nvPr/>
        </p:nvSpPr>
        <p:spPr>
          <a:xfrm>
            <a:off x="1524000" y="6217920"/>
            <a:ext cx="9144000" cy="27432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8800181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, Endings, &amp; Brea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23E6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23E6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de Panel w/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23E6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hoto Background w/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23E6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ark Background w/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23E6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XTRAS">
  <a:themeElements>
    <a:clrScheme name="Custom 1">
      <a:dk1>
        <a:srgbClr val="13163F"/>
      </a:dk1>
      <a:lt1>
        <a:srgbClr val="FFFFFF"/>
      </a:lt1>
      <a:dk2>
        <a:srgbClr val="EE3F43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114819</TotalTime>
  <Words>2377</Words>
  <Application>Microsoft Macintosh PowerPoint</Application>
  <PresentationFormat>Widescreen</PresentationFormat>
  <Paragraphs>281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Calibri</vt:lpstr>
      <vt:lpstr>Calibri Light</vt:lpstr>
      <vt:lpstr>Montserrat</vt:lpstr>
      <vt:lpstr>Montserrat Black</vt:lpstr>
      <vt:lpstr>Montserrat Bold</vt:lpstr>
      <vt:lpstr>Montserrat SemiBold</vt:lpstr>
      <vt:lpstr>Times New Roman</vt:lpstr>
      <vt:lpstr>Covers, Endings, &amp; Breaks</vt:lpstr>
      <vt:lpstr>Content Slides</vt:lpstr>
      <vt:lpstr>Side Panel w/ Content</vt:lpstr>
      <vt:lpstr>Photo Background w/ Content</vt:lpstr>
      <vt:lpstr>Dark Background w/ Content</vt:lpstr>
      <vt:lpstr>EXTRAS</vt:lpstr>
      <vt:lpstr>Office 2013 - 2022 Theme</vt:lpstr>
      <vt:lpstr>FUZZY LOGIC &amp; CONTEXT AWARE DECISIONS</vt:lpstr>
      <vt:lpstr>Generative AI Platforms</vt:lpstr>
      <vt:lpstr>AZURE BACKGROUND SERVICES</vt:lpstr>
      <vt:lpstr>Azure Monitor</vt:lpstr>
      <vt:lpstr>Azure Monitor</vt:lpstr>
      <vt:lpstr>Azure Arc</vt:lpstr>
      <vt:lpstr>Azure Arc</vt:lpstr>
      <vt:lpstr>Entra ID Sync (Azure AD Connect)</vt:lpstr>
      <vt:lpstr>Microsoft Sentinel</vt:lpstr>
      <vt:lpstr>Azure Automation</vt:lpstr>
      <vt:lpstr>PowerPoint Presentation</vt:lpstr>
      <vt:lpstr>Azure Backup</vt:lpstr>
      <vt:lpstr>Microsoft Secure Score</vt:lpstr>
      <vt:lpstr>Microsoft Security &amp; Compliance</vt:lpstr>
      <vt:lpstr>Microsoft Next-Generation Risk Analysis</vt:lpstr>
      <vt:lpstr>Microsoft Next-Generation Risk Analysis</vt:lpstr>
      <vt:lpstr>Microsoft Next-Generation Risk Analysis</vt:lpstr>
      <vt:lpstr>Microsoft Next-Generation Risk Analysis</vt:lpstr>
      <vt:lpstr>Microsoft Fuzzy Logic – Evaluating Intent</vt:lpstr>
      <vt:lpstr>Microsoft Fuzzy Logic – Evaluating Intent</vt:lpstr>
      <vt:lpstr>Microsoft Azure Background Services for Fuzzy Logic &amp;  Layered Analysis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Fuzzy Logic &amp; Context Aware Decisions</dc:title>
  <dc:subject/>
  <dc:creator/>
  <cp:keywords/>
  <dc:description/>
  <cp:lastModifiedBy>Laura Hees</cp:lastModifiedBy>
  <cp:revision>370</cp:revision>
  <cp:lastPrinted>2025-08-22T17:14:55Z</cp:lastPrinted>
  <dcterms:created xsi:type="dcterms:W3CDTF">2018-07-25T22:44:54Z</dcterms:created>
  <dcterms:modified xsi:type="dcterms:W3CDTF">2025-08-26T13:03:41Z</dcterms:modified>
  <cp:category/>
</cp:coreProperties>
</file>